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308" r:id="rId3"/>
    <p:sldId id="280" r:id="rId4"/>
    <p:sldId id="307" r:id="rId5"/>
    <p:sldId id="318" r:id="rId6"/>
    <p:sldId id="319" r:id="rId7"/>
    <p:sldId id="320" r:id="rId8"/>
    <p:sldId id="287" r:id="rId9"/>
    <p:sldId id="313" r:id="rId10"/>
    <p:sldId id="281" r:id="rId11"/>
    <p:sldId id="286" r:id="rId12"/>
    <p:sldId id="314" r:id="rId13"/>
    <p:sldId id="262" r:id="rId14"/>
    <p:sldId id="261" r:id="rId15"/>
    <p:sldId id="260" r:id="rId16"/>
    <p:sldId id="290" r:id="rId17"/>
    <p:sldId id="291" r:id="rId18"/>
    <p:sldId id="302" r:id="rId19"/>
    <p:sldId id="263" r:id="rId20"/>
    <p:sldId id="321" r:id="rId21"/>
    <p:sldId id="322" r:id="rId22"/>
    <p:sldId id="310" r:id="rId23"/>
    <p:sldId id="311" r:id="rId24"/>
    <p:sldId id="264" r:id="rId25"/>
    <p:sldId id="315" r:id="rId26"/>
    <p:sldId id="316" r:id="rId27"/>
    <p:sldId id="301" r:id="rId28"/>
    <p:sldId id="294" r:id="rId29"/>
    <p:sldId id="295" r:id="rId30"/>
    <p:sldId id="296" r:id="rId31"/>
    <p:sldId id="297" r:id="rId32"/>
    <p:sldId id="298" r:id="rId33"/>
    <p:sldId id="300" r:id="rId34"/>
    <p:sldId id="266" r:id="rId35"/>
    <p:sldId id="267" r:id="rId36"/>
    <p:sldId id="268" r:id="rId37"/>
    <p:sldId id="269" r:id="rId38"/>
    <p:sldId id="270" r:id="rId39"/>
    <p:sldId id="312" r:id="rId40"/>
    <p:sldId id="284" r:id="rId41"/>
    <p:sldId id="306" r:id="rId42"/>
    <p:sldId id="274" r:id="rId43"/>
    <p:sldId id="317" r:id="rId44"/>
  </p:sldIdLst>
  <p:sldSz cx="9144000" cy="6858000" type="screen4x3"/>
  <p:notesSz cx="98742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22"/>
      </p:cViewPr>
      <p:guideLst>
        <p:guide orient="horz" pos="2160"/>
        <p:guide pos="2880"/>
      </p:guideLst>
    </p:cSldViewPr>
  </p:slideViewPr>
  <p:notesTextViewPr>
    <p:cViewPr>
      <p:scale>
        <a:sx n="1" d="1"/>
        <a:sy n="1" d="1"/>
      </p:scale>
      <p:origin x="0" y="0"/>
    </p:cViewPr>
  </p:notesTextViewPr>
  <p:sorterViewPr>
    <p:cViewPr>
      <p:scale>
        <a:sx n="100" d="100"/>
        <a:sy n="100" d="100"/>
      </p:scale>
      <p:origin x="0" y="3390"/>
    </p:cViewPr>
  </p:sorterViewPr>
  <p:notesViewPr>
    <p:cSldViewPr>
      <p:cViewPr varScale="1">
        <p:scale>
          <a:sx n="56" d="100"/>
          <a:sy n="56" d="100"/>
        </p:scale>
        <p:origin x="-2886" y="-84"/>
      </p:cViewPr>
      <p:guideLst>
        <p:guide orient="horz" pos="2160"/>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23" y="0"/>
            <a:ext cx="4278842" cy="342900"/>
          </a:xfrm>
          <a:prstGeom prst="rect">
            <a:avLst/>
          </a:prstGeom>
        </p:spPr>
        <p:txBody>
          <a:bodyPr vert="horz" lIns="91440" tIns="45720" rIns="91440" bIns="45720" rtlCol="0"/>
          <a:lstStyle>
            <a:lvl1pPr algn="r">
              <a:defRPr sz="1200"/>
            </a:lvl1pPr>
          </a:lstStyle>
          <a:p>
            <a:fld id="{59621EEA-C432-46B5-AF12-BD322D425556}" type="datetimeFigureOut">
              <a:rPr lang="en-GB" smtClean="0"/>
              <a:t>01/11/2013</a:t>
            </a:fld>
            <a:endParaRPr lang="en-GB"/>
          </a:p>
        </p:txBody>
      </p:sp>
      <p:sp>
        <p:nvSpPr>
          <p:cNvPr id="4" name="Footer Placeholder 3"/>
          <p:cNvSpPr>
            <a:spLocks noGrp="1"/>
          </p:cNvSpPr>
          <p:nvPr>
            <p:ph type="ftr" sz="quarter" idx="2"/>
          </p:nvPr>
        </p:nvSpPr>
        <p:spPr>
          <a:xfrm>
            <a:off x="0" y="6513910"/>
            <a:ext cx="4278842"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23" y="6513910"/>
            <a:ext cx="4278842" cy="342900"/>
          </a:xfrm>
          <a:prstGeom prst="rect">
            <a:avLst/>
          </a:prstGeom>
        </p:spPr>
        <p:txBody>
          <a:bodyPr vert="horz" lIns="91440" tIns="45720" rIns="91440" bIns="45720" rtlCol="0" anchor="b"/>
          <a:lstStyle>
            <a:lvl1pPr algn="r">
              <a:defRPr sz="1200"/>
            </a:lvl1pPr>
          </a:lstStyle>
          <a:p>
            <a:fld id="{9193F28A-9335-4AC8-869C-B983EADAF787}" type="slidenum">
              <a:rPr lang="en-GB" smtClean="0"/>
              <a:t>‹#›</a:t>
            </a:fld>
            <a:endParaRPr lang="en-GB"/>
          </a:p>
        </p:txBody>
      </p:sp>
    </p:spTree>
    <p:extLst>
      <p:ext uri="{BB962C8B-B14F-4D97-AF65-F5344CB8AC3E}">
        <p14:creationId xmlns:p14="http://schemas.microsoft.com/office/powerpoint/2010/main" val="269534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3123" y="0"/>
            <a:ext cx="4278842" cy="342900"/>
          </a:xfrm>
          <a:prstGeom prst="rect">
            <a:avLst/>
          </a:prstGeom>
        </p:spPr>
        <p:txBody>
          <a:bodyPr vert="horz" lIns="91440" tIns="45720" rIns="91440" bIns="45720" rtlCol="0"/>
          <a:lstStyle>
            <a:lvl1pPr algn="r">
              <a:defRPr sz="1200"/>
            </a:lvl1pPr>
          </a:lstStyle>
          <a:p>
            <a:fld id="{1A42DC59-E13D-482C-B233-442F1A7DCB7D}" type="datetimeFigureOut">
              <a:rPr lang="en-GB" smtClean="0"/>
              <a:t>01/11/2013</a:t>
            </a:fld>
            <a:endParaRPr lang="en-GB"/>
          </a:p>
        </p:txBody>
      </p:sp>
      <p:sp>
        <p:nvSpPr>
          <p:cNvPr id="4" name="Slide Image Placeholder 3"/>
          <p:cNvSpPr>
            <a:spLocks noGrp="1" noRot="1" noChangeAspect="1"/>
          </p:cNvSpPr>
          <p:nvPr>
            <p:ph type="sldImg" idx="2"/>
          </p:nvPr>
        </p:nvSpPr>
        <p:spPr>
          <a:xfrm>
            <a:off x="3222625"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425" y="3257550"/>
            <a:ext cx="7899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4278842"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3123" y="6513910"/>
            <a:ext cx="4278842" cy="342900"/>
          </a:xfrm>
          <a:prstGeom prst="rect">
            <a:avLst/>
          </a:prstGeom>
        </p:spPr>
        <p:txBody>
          <a:bodyPr vert="horz" lIns="91440" tIns="45720" rIns="91440" bIns="45720" rtlCol="0" anchor="b"/>
          <a:lstStyle>
            <a:lvl1pPr algn="r">
              <a:defRPr sz="1200"/>
            </a:lvl1pPr>
          </a:lstStyle>
          <a:p>
            <a:fld id="{3D5A8E38-C461-4B11-ABCA-EB368C34165A}" type="slidenum">
              <a:rPr lang="en-GB" smtClean="0"/>
              <a:t>‹#›</a:t>
            </a:fld>
            <a:endParaRPr lang="en-GB"/>
          </a:p>
        </p:txBody>
      </p:sp>
    </p:spTree>
    <p:extLst>
      <p:ext uri="{BB962C8B-B14F-4D97-AF65-F5344CB8AC3E}">
        <p14:creationId xmlns:p14="http://schemas.microsoft.com/office/powerpoint/2010/main" val="66230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A8E38-C461-4B11-ABCA-EB368C34165A}" type="slidenum">
              <a:rPr lang="en-GB" smtClean="0"/>
              <a:t>13</a:t>
            </a:fld>
            <a:endParaRPr lang="en-GB"/>
          </a:p>
        </p:txBody>
      </p:sp>
    </p:spTree>
    <p:extLst>
      <p:ext uri="{BB962C8B-B14F-4D97-AF65-F5344CB8AC3E}">
        <p14:creationId xmlns:p14="http://schemas.microsoft.com/office/powerpoint/2010/main" val="248341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273B5E9-7961-4D77-9177-03CEFDD67993}" type="datetimeFigureOut">
              <a:rPr lang="en-GB" smtClean="0"/>
              <a:t>01/11/2013</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384595BC-420F-4D99-921A-B013F5F7A277}"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73B5E9-7961-4D77-9177-03CEFDD67993}" type="datetimeFigureOut">
              <a:rPr lang="en-GB" smtClean="0"/>
              <a:t>01/11/2013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73B5E9-7961-4D77-9177-03CEFDD67993}" type="datetimeFigureOut">
              <a:rPr lang="en-GB" smtClean="0"/>
              <a:t>01/11/2013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73B5E9-7961-4D77-9177-03CEFDD67993}" type="datetimeFigureOut">
              <a:rPr lang="en-GB" smtClean="0"/>
              <a:t>01/11/2013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73B5E9-7961-4D77-9177-03CEFDD67993}" type="datetimeFigureOut">
              <a:rPr lang="en-GB" smtClean="0"/>
              <a:t>01/11/2013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384595BC-420F-4D99-921A-B013F5F7A277}"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73B5E9-7961-4D77-9177-03CEFDD67993}" type="datetimeFigureOut">
              <a:rPr lang="en-GB" smtClean="0"/>
              <a:t>01/11/2013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73B5E9-7961-4D77-9177-03CEFDD67993}" type="datetimeFigureOut">
              <a:rPr lang="en-GB" smtClean="0"/>
              <a:t>01/11/2013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73B5E9-7961-4D77-9177-03CEFDD67993}" type="datetimeFigureOut">
              <a:rPr lang="en-GB" smtClean="0"/>
              <a:t>01/11/2013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3B5E9-7961-4D77-9177-03CEFDD67993}" type="datetimeFigureOut">
              <a:rPr lang="en-GB" smtClean="0"/>
              <a:t>01/11/2013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73B5E9-7961-4D77-9177-03CEFDD67993}" type="datetimeFigureOut">
              <a:rPr lang="en-GB" smtClean="0"/>
              <a:t>01/11/2013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73B5E9-7961-4D77-9177-03CEFDD67993}" type="datetimeFigureOut">
              <a:rPr lang="en-GB" smtClean="0"/>
              <a:t>01/11/2013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595BC-420F-4D99-921A-B013F5F7A27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73B5E9-7961-4D77-9177-03CEFDD67993}" type="datetimeFigureOut">
              <a:rPr lang="en-GB" smtClean="0"/>
              <a:t>01/11/2013</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84595BC-420F-4D99-921A-B013F5F7A277}"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e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jpg"/></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7.xml"/><Relationship Id="rId5" Type="http://schemas.openxmlformats.org/officeDocument/2006/relationships/image" Target="../media/image77.jpg"/><Relationship Id="rId4" Type="http://schemas.openxmlformats.org/officeDocument/2006/relationships/image" Target="../media/image7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628800"/>
            <a:ext cx="8856984" cy="2664296"/>
          </a:xfrm>
        </p:spPr>
        <p:txBody>
          <a:bodyPr>
            <a:normAutofit fontScale="90000"/>
          </a:bodyPr>
          <a:lstStyle/>
          <a:p>
            <a:r>
              <a:rPr lang="en-GB" sz="4400" cap="none" dirty="0" smtClean="0">
                <a:solidFill>
                  <a:srgbClr val="FF00FF"/>
                </a:solidFill>
                <a:latin typeface="Accord Heavy SF" pitchFamily="34" charset="0"/>
              </a:rPr>
              <a:t>EUROPEAN RURAL UNIVERSITY</a:t>
            </a:r>
            <a:r>
              <a:rPr lang="en-GB" sz="4400" dirty="0" smtClean="0">
                <a:latin typeface="Accord Heavy SF" pitchFamily="34" charset="0"/>
              </a:rPr>
              <a:t/>
            </a:r>
            <a:br>
              <a:rPr lang="en-GB" sz="4400" dirty="0" smtClean="0">
                <a:latin typeface="Accord Heavy SF" pitchFamily="34" charset="0"/>
              </a:rPr>
            </a:br>
            <a:r>
              <a:rPr lang="en-GB" sz="3600" dirty="0" smtClean="0">
                <a:solidFill>
                  <a:srgbClr val="FFC000"/>
                </a:solidFill>
                <a:latin typeface="Accord Heavy SF" pitchFamily="34" charset="0"/>
              </a:rPr>
              <a:t>rural territories, innovation spaces and future for </a:t>
            </a:r>
            <a:r>
              <a:rPr lang="en-GB" sz="3600" dirty="0" err="1" smtClean="0">
                <a:solidFill>
                  <a:srgbClr val="FFC000"/>
                </a:solidFill>
                <a:latin typeface="Accord Heavy SF" pitchFamily="34" charset="0"/>
              </a:rPr>
              <a:t>europe</a:t>
            </a:r>
            <a:r>
              <a:rPr lang="en-GB" sz="3600" dirty="0" smtClean="0">
                <a:solidFill>
                  <a:srgbClr val="FFC000"/>
                </a:solidFill>
                <a:latin typeface="Accord Heavy SF" pitchFamily="34" charset="0"/>
              </a:rPr>
              <a:t/>
            </a:r>
            <a:br>
              <a:rPr lang="en-GB" sz="3600" dirty="0" smtClean="0">
                <a:solidFill>
                  <a:srgbClr val="FFC000"/>
                </a:solidFill>
                <a:latin typeface="Accord Heavy SF" pitchFamily="34" charset="0"/>
              </a:rPr>
            </a:br>
            <a:r>
              <a:rPr lang="en-GB" sz="3600" dirty="0" smtClean="0">
                <a:solidFill>
                  <a:srgbClr val="FFC000"/>
                </a:solidFill>
                <a:latin typeface="Accord Heavy SF" pitchFamily="34" charset="0"/>
              </a:rPr>
              <a:t/>
            </a:r>
            <a:br>
              <a:rPr lang="en-GB" sz="3600" dirty="0" smtClean="0">
                <a:solidFill>
                  <a:srgbClr val="FFC000"/>
                </a:solidFill>
                <a:latin typeface="Accord Heavy SF" pitchFamily="34" charset="0"/>
              </a:rPr>
            </a:br>
            <a:r>
              <a:rPr lang="en-GB" sz="3100" dirty="0" smtClean="0">
                <a:solidFill>
                  <a:srgbClr val="00FFFF"/>
                </a:solidFill>
                <a:latin typeface="Accord Heavy SF" pitchFamily="34" charset="0"/>
              </a:rPr>
              <a:t>The role that small towns can play </a:t>
            </a:r>
            <a:br>
              <a:rPr lang="en-GB" sz="3100" dirty="0" smtClean="0">
                <a:solidFill>
                  <a:srgbClr val="00FFFF"/>
                </a:solidFill>
                <a:latin typeface="Accord Heavy SF" pitchFamily="34" charset="0"/>
              </a:rPr>
            </a:br>
            <a:r>
              <a:rPr lang="en-GB" sz="3100" dirty="0" smtClean="0">
                <a:solidFill>
                  <a:srgbClr val="00FFFF"/>
                </a:solidFill>
                <a:latin typeface="Accord Heavy SF" pitchFamily="34" charset="0"/>
              </a:rPr>
              <a:t>a pan-</a:t>
            </a:r>
            <a:r>
              <a:rPr lang="en-GB" sz="3100" dirty="0" err="1" smtClean="0">
                <a:solidFill>
                  <a:srgbClr val="00FFFF"/>
                </a:solidFill>
                <a:latin typeface="Accord Heavy SF" pitchFamily="34" charset="0"/>
              </a:rPr>
              <a:t>european</a:t>
            </a:r>
            <a:r>
              <a:rPr lang="en-GB" sz="3100" dirty="0" smtClean="0">
                <a:solidFill>
                  <a:srgbClr val="00FFFF"/>
                </a:solidFill>
                <a:latin typeface="Accord Heavy SF" pitchFamily="34" charset="0"/>
              </a:rPr>
              <a:t> view</a:t>
            </a:r>
            <a:r>
              <a:rPr lang="en-GB" dirty="0" smtClean="0"/>
              <a:t/>
            </a:r>
            <a:br>
              <a:rPr lang="en-GB" dirty="0" smtClean="0"/>
            </a:br>
            <a:endParaRPr lang="en-GB" dirty="0"/>
          </a:p>
        </p:txBody>
      </p:sp>
      <p:sp>
        <p:nvSpPr>
          <p:cNvPr id="3" name="Subtitle 2"/>
          <p:cNvSpPr>
            <a:spLocks noGrp="1"/>
          </p:cNvSpPr>
          <p:nvPr>
            <p:ph type="subTitle" idx="1"/>
          </p:nvPr>
        </p:nvSpPr>
        <p:spPr>
          <a:xfrm>
            <a:off x="1371600" y="3861048"/>
            <a:ext cx="6400800" cy="2736304"/>
          </a:xfrm>
        </p:spPr>
        <p:txBody>
          <a:bodyPr>
            <a:normAutofit fontScale="85000" lnSpcReduction="10000"/>
          </a:bodyPr>
          <a:lstStyle/>
          <a:p>
            <a:endParaRPr lang="en-GB" dirty="0" smtClean="0"/>
          </a:p>
          <a:p>
            <a:r>
              <a:rPr lang="en-GB" dirty="0" smtClean="0">
                <a:latin typeface="Accord Heavy SF" pitchFamily="34" charset="0"/>
              </a:rPr>
              <a:t>Presentation The European Council for the Village and Small Town (ECOVAST)</a:t>
            </a:r>
          </a:p>
          <a:p>
            <a:r>
              <a:rPr lang="en-GB" dirty="0" smtClean="0">
                <a:latin typeface="Accord Heavy SF" pitchFamily="34" charset="0"/>
              </a:rPr>
              <a:t>Dordogne, FRANCE November 2013</a:t>
            </a:r>
          </a:p>
          <a:p>
            <a:endParaRPr lang="en-GB" dirty="0">
              <a:latin typeface="Accord Heavy SF" pitchFamily="34" charset="0"/>
            </a:endParaRPr>
          </a:p>
          <a:p>
            <a:r>
              <a:rPr lang="en-GB" dirty="0" smtClean="0">
                <a:latin typeface="Accord Heavy SF" pitchFamily="34" charset="0"/>
              </a:rPr>
              <a:t>Valerie J Carter    President ECOVAST</a:t>
            </a:r>
          </a:p>
          <a:p>
            <a:endParaRPr lang="en-GB" dirty="0">
              <a:latin typeface="Accord Heavy SF" pitchFamily="34" charset="0"/>
            </a:endParaRPr>
          </a:p>
        </p:txBody>
      </p:sp>
    </p:spTree>
    <p:extLst>
      <p:ext uri="{BB962C8B-B14F-4D97-AF65-F5344CB8AC3E}">
        <p14:creationId xmlns:p14="http://schemas.microsoft.com/office/powerpoint/2010/main" val="130664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435280" cy="1143000"/>
          </a:xfrm>
        </p:spPr>
        <p:txBody>
          <a:bodyPr>
            <a:normAutofit fontScale="90000"/>
          </a:bodyPr>
          <a:lstStyle/>
          <a:p>
            <a:pPr algn="l"/>
            <a:r>
              <a:rPr lang="en-GB" sz="4000" dirty="0" smtClean="0">
                <a:solidFill>
                  <a:srgbClr val="FF00FF"/>
                </a:solidFill>
                <a:latin typeface="Accord Heavy SF" pitchFamily="34" charset="0"/>
              </a:rPr>
              <a:t>CHALLENGES FOR SMALL TOWNS</a:t>
            </a:r>
            <a:r>
              <a:rPr lang="en-GB" sz="2700" dirty="0" smtClean="0">
                <a:solidFill>
                  <a:srgbClr val="FFC000"/>
                </a:solidFill>
                <a:latin typeface="Accord Heavy SF" pitchFamily="34" charset="0"/>
              </a:rPr>
              <a:t/>
            </a:r>
            <a:br>
              <a:rPr lang="en-GB" sz="2700" dirty="0" smtClean="0">
                <a:solidFill>
                  <a:srgbClr val="FFC000"/>
                </a:solidFill>
                <a:latin typeface="Accord Heavy SF" pitchFamily="34" charset="0"/>
              </a:rPr>
            </a:br>
            <a:endParaRPr lang="en-GB" sz="2700" dirty="0">
              <a:solidFill>
                <a:srgbClr val="FFC000"/>
              </a:solidFill>
              <a:latin typeface="Accord Heavy SF" pitchFamily="34" charset="0"/>
            </a:endParaRPr>
          </a:p>
        </p:txBody>
      </p:sp>
      <p:sp>
        <p:nvSpPr>
          <p:cNvPr id="6" name="Content Placeholder 5"/>
          <p:cNvSpPr>
            <a:spLocks noGrp="1"/>
          </p:cNvSpPr>
          <p:nvPr>
            <p:ph idx="1"/>
          </p:nvPr>
        </p:nvSpPr>
        <p:spPr/>
        <p:txBody>
          <a:bodyPr>
            <a:normAutofit/>
          </a:bodyPr>
          <a:lstStyle/>
          <a:p>
            <a:r>
              <a:rPr lang="en-GB" b="1" dirty="0" smtClean="0">
                <a:latin typeface="Arial" pitchFamily="34" charset="0"/>
                <a:cs typeface="Arial" pitchFamily="34" charset="0"/>
              </a:rPr>
              <a:t>Small towns have experienced some major challenges</a:t>
            </a:r>
          </a:p>
          <a:p>
            <a:pPr lvl="1"/>
            <a:r>
              <a:rPr lang="en-GB" b="1" dirty="0" smtClean="0">
                <a:latin typeface="Arial" pitchFamily="34" charset="0"/>
                <a:cs typeface="Arial" pitchFamily="34" charset="0"/>
              </a:rPr>
              <a:t>centralisation of services</a:t>
            </a:r>
          </a:p>
          <a:p>
            <a:pPr lvl="1"/>
            <a:r>
              <a:rPr lang="en-GB" b="1" dirty="0" smtClean="0">
                <a:latin typeface="Arial" pitchFamily="34" charset="0"/>
                <a:cs typeface="Arial" pitchFamily="34" charset="0"/>
              </a:rPr>
              <a:t>out migration of young people</a:t>
            </a:r>
          </a:p>
          <a:p>
            <a:pPr lvl="1"/>
            <a:r>
              <a:rPr lang="en-GB" b="1" dirty="0" smtClean="0">
                <a:latin typeface="Arial" pitchFamily="34" charset="0"/>
                <a:cs typeface="Arial" pitchFamily="34" charset="0"/>
              </a:rPr>
              <a:t>pressures of new development</a:t>
            </a:r>
          </a:p>
          <a:p>
            <a:pPr lvl="1"/>
            <a:r>
              <a:rPr lang="en-GB" b="1" dirty="0" smtClean="0">
                <a:latin typeface="Arial" pitchFamily="34" charset="0"/>
                <a:cs typeface="Arial" pitchFamily="34" charset="0"/>
              </a:rPr>
              <a:t>impact on landscapes</a:t>
            </a:r>
          </a:p>
          <a:p>
            <a:pPr lvl="1"/>
            <a:r>
              <a:rPr lang="en-GB" b="1" dirty="0" smtClean="0">
                <a:latin typeface="Arial" pitchFamily="34" charset="0"/>
                <a:cs typeface="Arial" pitchFamily="34" charset="0"/>
              </a:rPr>
              <a:t>A major economic recession</a:t>
            </a:r>
          </a:p>
          <a:p>
            <a:pPr lvl="2"/>
            <a:r>
              <a:rPr lang="en-GB" b="1" dirty="0" smtClean="0">
                <a:latin typeface="Arial" pitchFamily="34" charset="0"/>
                <a:cs typeface="Arial" pitchFamily="34" charset="0"/>
              </a:rPr>
              <a:t>loss of jobs; loss of retail; loss of services; and declining public purses</a:t>
            </a:r>
          </a:p>
          <a:p>
            <a:pPr lvl="2"/>
            <a:r>
              <a:rPr lang="en-GB" b="1" dirty="0" smtClean="0">
                <a:latin typeface="Arial" pitchFamily="34" charset="0"/>
                <a:cs typeface="Arial" pitchFamily="34" charset="0"/>
              </a:rPr>
              <a:t>that has had an impact on tourism; and will have an impact on long term sustainability of projects</a:t>
            </a:r>
            <a:endParaRPr lang="en-GB" b="1" dirty="0">
              <a:latin typeface="Arial" pitchFamily="34" charset="0"/>
              <a:cs typeface="Arial" pitchFamily="34" charset="0"/>
            </a:endParaRPr>
          </a:p>
        </p:txBody>
      </p:sp>
    </p:spTree>
    <p:extLst>
      <p:ext uri="{BB962C8B-B14F-4D97-AF65-F5344CB8AC3E}">
        <p14:creationId xmlns:p14="http://schemas.microsoft.com/office/powerpoint/2010/main" val="12866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GB" sz="4000" dirty="0" smtClean="0">
                <a:solidFill>
                  <a:srgbClr val="FF00FF"/>
                </a:solidFill>
                <a:latin typeface="Accord Heavy SF" pitchFamily="34" charset="0"/>
              </a:rPr>
              <a:t>OPPORTUNITIES &amp; EXAMPLES</a:t>
            </a:r>
            <a:r>
              <a:rPr lang="en-GB" sz="3600" dirty="0" smtClean="0">
                <a:solidFill>
                  <a:srgbClr val="FF00FF"/>
                </a:solidFill>
                <a:latin typeface="Accord Heavy SF" pitchFamily="34" charset="0"/>
              </a:rPr>
              <a:t/>
            </a:r>
            <a:br>
              <a:rPr lang="en-GB" sz="3600" dirty="0" smtClean="0">
                <a:solidFill>
                  <a:srgbClr val="FF00FF"/>
                </a:solidFill>
                <a:latin typeface="Accord Heavy SF" pitchFamily="34" charset="0"/>
              </a:rPr>
            </a:br>
            <a:endParaRPr lang="en-GB" sz="2400" dirty="0">
              <a:solidFill>
                <a:srgbClr val="FFC000"/>
              </a:solidFill>
              <a:latin typeface="Accord Heavy SF" pitchFamily="34" charset="0"/>
            </a:endParaRPr>
          </a:p>
        </p:txBody>
      </p:sp>
      <p:sp>
        <p:nvSpPr>
          <p:cNvPr id="6" name="Content Placeholder 5"/>
          <p:cNvSpPr>
            <a:spLocks noGrp="1"/>
          </p:cNvSpPr>
          <p:nvPr>
            <p:ph idx="1"/>
          </p:nvPr>
        </p:nvSpPr>
        <p:spPr>
          <a:xfrm>
            <a:off x="457200" y="1052737"/>
            <a:ext cx="8435280" cy="5042572"/>
          </a:xfrm>
        </p:spPr>
        <p:txBody>
          <a:bodyPr>
            <a:noAutofit/>
          </a:bodyPr>
          <a:lstStyle/>
          <a:p>
            <a:r>
              <a:rPr lang="en-GB" sz="2400" b="1" dirty="0" smtClean="0">
                <a:solidFill>
                  <a:srgbClr val="FFC000"/>
                </a:solidFill>
                <a:latin typeface="Arial" pitchFamily="34" charset="0"/>
                <a:cs typeface="Arial" pitchFamily="34" charset="0"/>
              </a:rPr>
              <a:t>BUT It is not all doom and gloom</a:t>
            </a:r>
          </a:p>
          <a:p>
            <a:r>
              <a:rPr lang="en-GB" sz="2400" b="1" dirty="0" smtClean="0">
                <a:latin typeface="Arial" pitchFamily="34" charset="0"/>
                <a:cs typeface="Arial" pitchFamily="34" charset="0"/>
              </a:rPr>
              <a:t>There are many opportunities for small towns to use their considerable assets and resources to improve their economic situation</a:t>
            </a:r>
          </a:p>
          <a:p>
            <a:r>
              <a:rPr lang="en-GB" sz="2400" b="1" dirty="0" smtClean="0">
                <a:latin typeface="Arial" pitchFamily="34" charset="0"/>
                <a:cs typeface="Arial" pitchFamily="34" charset="0"/>
              </a:rPr>
              <a:t>Many places in rural Europe will be able to use their cultural assets (heritage, traditions and customs) for tourism – particularly small towns</a:t>
            </a:r>
          </a:p>
          <a:p>
            <a:pPr marL="813816" lvl="2" indent="-411480">
              <a:buClr>
                <a:schemeClr val="tx1">
                  <a:shade val="95000"/>
                </a:schemeClr>
              </a:buClr>
              <a:buSzPct val="65000"/>
              <a:buFont typeface="Wingdings 2"/>
              <a:buChar char=""/>
            </a:pPr>
            <a:r>
              <a:rPr lang="en-GB" b="1" dirty="0">
                <a:latin typeface="Arial" pitchFamily="34" charset="0"/>
                <a:cs typeface="Arial" pitchFamily="34" charset="0"/>
              </a:rPr>
              <a:t>many are already doing this</a:t>
            </a:r>
          </a:p>
          <a:p>
            <a:r>
              <a:rPr lang="en-GB" sz="2400" b="1" dirty="0" smtClean="0">
                <a:latin typeface="Arial" pitchFamily="34" charset="0"/>
                <a:cs typeface="Arial" pitchFamily="34" charset="0"/>
              </a:rPr>
              <a:t>They demonstrate a diverse architecture &amp; history</a:t>
            </a:r>
          </a:p>
          <a:p>
            <a:r>
              <a:rPr lang="en-GB" sz="2400" b="1" dirty="0" smtClean="0">
                <a:solidFill>
                  <a:srgbClr val="00FFFF"/>
                </a:solidFill>
                <a:latin typeface="Arial" pitchFamily="34" charset="0"/>
                <a:cs typeface="Arial" pitchFamily="34" charset="0"/>
              </a:rPr>
              <a:t>These ideas could be replicated by many others</a:t>
            </a:r>
          </a:p>
          <a:p>
            <a:pPr marL="137160" indent="0">
              <a:buNone/>
            </a:pPr>
            <a:r>
              <a:rPr lang="en-GB" sz="2400" b="1" i="1" dirty="0" smtClean="0">
                <a:latin typeface="Arial" pitchFamily="34" charset="0"/>
                <a:cs typeface="Arial" pitchFamily="34" charset="0"/>
              </a:rPr>
              <a:t>The following slides illustrate the resources that small towns have or are trying to develop and some best practice examples from across Europe</a:t>
            </a:r>
            <a:endParaRPr lang="en-GB" sz="2400" b="1" i="1" dirty="0">
              <a:latin typeface="Arial" pitchFamily="34" charset="0"/>
              <a:cs typeface="Arial" pitchFamily="34" charset="0"/>
            </a:endParaRPr>
          </a:p>
        </p:txBody>
      </p:sp>
    </p:spTree>
    <p:extLst>
      <p:ext uri="{BB962C8B-B14F-4D97-AF65-F5344CB8AC3E}">
        <p14:creationId xmlns:p14="http://schemas.microsoft.com/office/powerpoint/2010/main" val="19906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400" dirty="0" smtClean="0">
                <a:solidFill>
                  <a:srgbClr val="FF00FF"/>
                </a:solidFill>
                <a:latin typeface="Accord Heavy SF" pitchFamily="34" charset="0"/>
              </a:rPr>
              <a:t>STAKEHOLDERS</a:t>
            </a:r>
            <a:endParaRPr lang="en-GB" sz="4400" dirty="0">
              <a:solidFill>
                <a:srgbClr val="FF00FF"/>
              </a:solidFill>
              <a:latin typeface="Accord Heavy SF" pitchFamily="34" charset="0"/>
            </a:endParaRPr>
          </a:p>
        </p:txBody>
      </p:sp>
      <p:sp>
        <p:nvSpPr>
          <p:cNvPr id="3" name="Content Placeholder 2"/>
          <p:cNvSpPr>
            <a:spLocks noGrp="1"/>
          </p:cNvSpPr>
          <p:nvPr>
            <p:ph idx="1"/>
          </p:nvPr>
        </p:nvSpPr>
        <p:spPr/>
        <p:txBody>
          <a:bodyPr>
            <a:normAutofit lnSpcReduction="10000"/>
          </a:bodyPr>
          <a:lstStyle/>
          <a:p>
            <a:r>
              <a:rPr lang="en-GB" sz="2400" b="1" dirty="0" smtClean="0">
                <a:latin typeface="Arial" pitchFamily="34" charset="0"/>
                <a:cs typeface="Arial" pitchFamily="34" charset="0"/>
              </a:rPr>
              <a:t>These opportunities have been developed by local people from local communities – they feel passionate about their town and want to be involved in its future</a:t>
            </a:r>
          </a:p>
          <a:p>
            <a:pPr lvl="1"/>
            <a:r>
              <a:rPr lang="en-GB" sz="2000" b="1" dirty="0" smtClean="0">
                <a:latin typeface="Arial" pitchFamily="34" charset="0"/>
                <a:cs typeface="Arial" pitchFamily="34" charset="0"/>
              </a:rPr>
              <a:t>some have managed to access European funding</a:t>
            </a:r>
          </a:p>
          <a:p>
            <a:pPr lvl="1"/>
            <a:r>
              <a:rPr lang="en-GB" sz="2000" b="1" dirty="0" smtClean="0">
                <a:latin typeface="Arial" pitchFamily="34" charset="0"/>
                <a:cs typeface="Arial" pitchFamily="34" charset="0"/>
              </a:rPr>
              <a:t>some funding from their own country</a:t>
            </a:r>
          </a:p>
          <a:p>
            <a:r>
              <a:rPr lang="en-GB" sz="2400" b="1" dirty="0" smtClean="0">
                <a:latin typeface="Arial" pitchFamily="34" charset="0"/>
                <a:cs typeface="Arial" pitchFamily="34" charset="0"/>
              </a:rPr>
              <a:t>Local people have worked together in partnership</a:t>
            </a:r>
          </a:p>
          <a:p>
            <a:r>
              <a:rPr lang="en-GB" sz="2400" b="1" dirty="0" smtClean="0">
                <a:latin typeface="Arial" pitchFamily="34" charset="0"/>
                <a:cs typeface="Arial" pitchFamily="34" charset="0"/>
              </a:rPr>
              <a:t>Should include young people </a:t>
            </a:r>
          </a:p>
          <a:p>
            <a:pPr lvl="1"/>
            <a:r>
              <a:rPr lang="en-GB" sz="2000" b="1" dirty="0" smtClean="0">
                <a:latin typeface="Arial" pitchFamily="34" charset="0"/>
                <a:cs typeface="Arial" pitchFamily="34" charset="0"/>
              </a:rPr>
              <a:t>can help involve them in keeping their customs alive</a:t>
            </a:r>
          </a:p>
          <a:p>
            <a:r>
              <a:rPr lang="en-GB" sz="2400" b="1" dirty="0" smtClean="0">
                <a:solidFill>
                  <a:srgbClr val="FFC000"/>
                </a:solidFill>
                <a:latin typeface="Arial" pitchFamily="34" charset="0"/>
                <a:cs typeface="Arial" pitchFamily="34" charset="0"/>
              </a:rPr>
              <a:t>It is a bottom up process</a:t>
            </a:r>
          </a:p>
          <a:p>
            <a:r>
              <a:rPr lang="en-GB" sz="2400" b="1" dirty="0" smtClean="0">
                <a:latin typeface="Arial" pitchFamily="34" charset="0"/>
                <a:cs typeface="Arial" pitchFamily="34" charset="0"/>
              </a:rPr>
              <a:t>BUT it needs the support of local, regional and national governments and agencies and NGO’s too</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38222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pPr algn="l"/>
            <a:r>
              <a:rPr lang="en-GB" sz="4000" dirty="0" smtClean="0">
                <a:solidFill>
                  <a:srgbClr val="FF00FF"/>
                </a:solidFill>
                <a:latin typeface="Accord Heavy SF" pitchFamily="34" charset="0"/>
              </a:rPr>
              <a:t>USING NEW TECHNOLOGIES</a:t>
            </a:r>
            <a:r>
              <a:rPr lang="en-GB" dirty="0" smtClean="0">
                <a:latin typeface="Accord Heavy SF" pitchFamily="34" charset="0"/>
              </a:rPr>
              <a:t/>
            </a:r>
            <a:br>
              <a:rPr lang="en-GB" dirty="0" smtClean="0">
                <a:latin typeface="Accord Heavy SF" pitchFamily="34" charset="0"/>
              </a:rPr>
            </a:br>
            <a:r>
              <a:rPr lang="en-GB" sz="2200" dirty="0" smtClean="0">
                <a:latin typeface="Accord Heavy SF" pitchFamily="34" charset="0"/>
              </a:rPr>
              <a:t/>
            </a:r>
            <a:br>
              <a:rPr lang="en-GB" sz="2200" dirty="0" smtClean="0">
                <a:latin typeface="Accord Heavy SF" pitchFamily="34" charset="0"/>
              </a:rPr>
            </a:br>
            <a:endParaRPr lang="en-GB" sz="2200" dirty="0">
              <a:latin typeface="Accord Heavy SF" pitchFamily="34" charset="0"/>
            </a:endParaRPr>
          </a:p>
        </p:txBody>
      </p:sp>
      <p:sp>
        <p:nvSpPr>
          <p:cNvPr id="5" name="Content Placeholder 4"/>
          <p:cNvSpPr>
            <a:spLocks noGrp="1"/>
          </p:cNvSpPr>
          <p:nvPr>
            <p:ph idx="1"/>
          </p:nvPr>
        </p:nvSpPr>
        <p:spPr>
          <a:xfrm>
            <a:off x="457200" y="1124744"/>
            <a:ext cx="8229600" cy="5400600"/>
          </a:xfrm>
        </p:spPr>
        <p:txBody>
          <a:bodyPr>
            <a:normAutofit/>
          </a:bodyPr>
          <a:lstStyle/>
          <a:p>
            <a:pPr marL="137160" indent="0">
              <a:buNone/>
            </a:pPr>
            <a:r>
              <a:rPr lang="en-GB" sz="2400" b="1" dirty="0" smtClean="0">
                <a:latin typeface="Arial" pitchFamily="34" charset="0"/>
                <a:cs typeface="Arial" pitchFamily="34" charset="0"/>
              </a:rPr>
              <a:t>Small towns are a good place for business</a:t>
            </a:r>
          </a:p>
          <a:p>
            <a:r>
              <a:rPr lang="en-GB" sz="2400" b="1" dirty="0" smtClean="0">
                <a:latin typeface="Arial" pitchFamily="34" charset="0"/>
                <a:cs typeface="Arial" pitchFamily="34" charset="0"/>
              </a:rPr>
              <a:t>They are a good place for entrepreneurs and innovative businesses and ways of working</a:t>
            </a:r>
          </a:p>
          <a:p>
            <a:pPr lvl="1"/>
            <a:r>
              <a:rPr lang="en-GB" sz="2000" b="1" dirty="0" smtClean="0">
                <a:latin typeface="Arial" pitchFamily="34" charset="0"/>
                <a:cs typeface="Arial" pitchFamily="34" charset="0"/>
              </a:rPr>
              <a:t>vacant buildings can be converted into new workshops</a:t>
            </a:r>
          </a:p>
          <a:p>
            <a:r>
              <a:rPr lang="en-GB" sz="2400" b="1" dirty="0" smtClean="0">
                <a:latin typeface="Arial" pitchFamily="34" charset="0"/>
                <a:cs typeface="Arial" pitchFamily="34" charset="0"/>
              </a:rPr>
              <a:t>The Internet allows work from home or based in small towns and villages</a:t>
            </a:r>
          </a:p>
          <a:p>
            <a:pPr lvl="1"/>
            <a:r>
              <a:rPr lang="en-GB" sz="2000" b="1" dirty="0" err="1" smtClean="0">
                <a:latin typeface="Arial" pitchFamily="34" charset="0"/>
                <a:cs typeface="Arial" pitchFamily="34" charset="0"/>
              </a:rPr>
              <a:t>Telecottage</a:t>
            </a:r>
            <a:r>
              <a:rPr lang="en-GB" sz="2000" b="1" dirty="0" smtClean="0">
                <a:latin typeface="Arial" pitchFamily="34" charset="0"/>
                <a:cs typeface="Arial" pitchFamily="34" charset="0"/>
              </a:rPr>
              <a:t> movement</a:t>
            </a:r>
          </a:p>
          <a:p>
            <a:r>
              <a:rPr lang="en-GB" sz="2400" b="1" dirty="0" smtClean="0">
                <a:latin typeface="Arial" pitchFamily="34" charset="0"/>
                <a:cs typeface="Arial" pitchFamily="34" charset="0"/>
              </a:rPr>
              <a:t>Availability of broadband in rural areas</a:t>
            </a:r>
          </a:p>
          <a:p>
            <a:r>
              <a:rPr lang="en-GB" sz="2400" b="1" dirty="0" smtClean="0">
                <a:latin typeface="Arial" pitchFamily="34" charset="0"/>
                <a:cs typeface="Arial" pitchFamily="34" charset="0"/>
              </a:rPr>
              <a:t>Speed of broadband – downloading  pictures</a:t>
            </a:r>
          </a:p>
          <a:p>
            <a:pPr lvl="1"/>
            <a:r>
              <a:rPr lang="en-GB" sz="2000" b="1" dirty="0" smtClean="0">
                <a:latin typeface="Arial" pitchFamily="34" charset="0"/>
                <a:cs typeface="Arial" pitchFamily="34" charset="0"/>
              </a:rPr>
              <a:t>this </a:t>
            </a:r>
            <a:r>
              <a:rPr lang="en-GB" sz="2000" b="1" dirty="0">
                <a:latin typeface="Arial" pitchFamily="34" charset="0"/>
                <a:cs typeface="Arial" pitchFamily="34" charset="0"/>
              </a:rPr>
              <a:t>is </a:t>
            </a:r>
            <a:r>
              <a:rPr lang="en-GB" sz="2000" b="1" dirty="0" smtClean="0">
                <a:latin typeface="Arial" pitchFamily="34" charset="0"/>
                <a:cs typeface="Arial" pitchFamily="34" charset="0"/>
              </a:rPr>
              <a:t>particularly </a:t>
            </a:r>
            <a:r>
              <a:rPr lang="en-GB" sz="2000" b="1" dirty="0">
                <a:latin typeface="Arial" pitchFamily="34" charset="0"/>
                <a:cs typeface="Arial" pitchFamily="34" charset="0"/>
              </a:rPr>
              <a:t>important to tourism </a:t>
            </a:r>
            <a:r>
              <a:rPr lang="en-GB" sz="2000" b="1" dirty="0" smtClean="0">
                <a:latin typeface="Arial" pitchFamily="34" charset="0"/>
                <a:cs typeface="Arial" pitchFamily="34" charset="0"/>
              </a:rPr>
              <a:t>businesses</a:t>
            </a:r>
          </a:p>
          <a:p>
            <a:r>
              <a:rPr lang="en-GB" sz="2400" b="1" dirty="0" smtClean="0">
                <a:latin typeface="Arial" pitchFamily="34" charset="0"/>
                <a:cs typeface="Arial" pitchFamily="34" charset="0"/>
              </a:rPr>
              <a:t>Internet cafes</a:t>
            </a:r>
          </a:p>
          <a:p>
            <a:r>
              <a:rPr lang="en-GB" sz="2400" b="1" dirty="0" smtClean="0">
                <a:latin typeface="Arial" pitchFamily="34" charset="0"/>
                <a:cs typeface="Arial" pitchFamily="34" charset="0"/>
              </a:rPr>
              <a:t>Hot spots</a:t>
            </a:r>
          </a:p>
          <a:p>
            <a:r>
              <a:rPr lang="en-GB" sz="2400" b="1" dirty="0" smtClean="0">
                <a:latin typeface="Arial" pitchFamily="34" charset="0"/>
                <a:cs typeface="Arial" pitchFamily="34" charset="0"/>
              </a:rPr>
              <a:t>Coffee shops</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3765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579296" cy="1012974"/>
          </a:xfrm>
        </p:spPr>
        <p:txBody>
          <a:bodyPr>
            <a:noAutofit/>
          </a:bodyPr>
          <a:lstStyle/>
          <a:p>
            <a:pPr algn="l"/>
            <a:r>
              <a:rPr lang="en-GB" sz="3200" dirty="0" smtClean="0">
                <a:solidFill>
                  <a:srgbClr val="FF00FF"/>
                </a:solidFill>
                <a:latin typeface="Accord Heavy SF" pitchFamily="34" charset="0"/>
              </a:rPr>
              <a:t>DIRECT CONTRIBUTION TO ECONOMIES</a:t>
            </a:r>
            <a:br>
              <a:rPr lang="en-GB" sz="3200" dirty="0" smtClean="0">
                <a:solidFill>
                  <a:srgbClr val="FF00FF"/>
                </a:solidFill>
                <a:latin typeface="Accord Heavy SF" pitchFamily="34" charset="0"/>
              </a:rPr>
            </a:br>
            <a:r>
              <a:rPr lang="en-GB" sz="3200" dirty="0" smtClean="0">
                <a:solidFill>
                  <a:srgbClr val="FFC000"/>
                </a:solidFill>
                <a:latin typeface="Accord Heavy SF" pitchFamily="34" charset="0"/>
              </a:rPr>
              <a:t/>
            </a:r>
            <a:br>
              <a:rPr lang="en-GB" sz="3200" dirty="0" smtClean="0">
                <a:solidFill>
                  <a:srgbClr val="FFC000"/>
                </a:solidFill>
                <a:latin typeface="Accord Heavy SF" pitchFamily="34" charset="0"/>
              </a:rPr>
            </a:br>
            <a:endParaRPr lang="en-GB" sz="3200" dirty="0">
              <a:solidFill>
                <a:srgbClr val="00B0F0"/>
              </a:solidFill>
              <a:latin typeface="Accord Heavy SF" pitchFamily="34" charset="0"/>
            </a:endParaRPr>
          </a:p>
        </p:txBody>
      </p:sp>
      <p:sp>
        <p:nvSpPr>
          <p:cNvPr id="3" name="Content Placeholder 2"/>
          <p:cNvSpPr>
            <a:spLocks noGrp="1"/>
          </p:cNvSpPr>
          <p:nvPr>
            <p:ph sz="half" idx="1"/>
          </p:nvPr>
        </p:nvSpPr>
        <p:spPr/>
        <p:txBody>
          <a:bodyPr>
            <a:normAutofit fontScale="92500" lnSpcReduction="20000"/>
          </a:bodyPr>
          <a:lstStyle/>
          <a:p>
            <a:pPr>
              <a:buFont typeface="Wingdings" pitchFamily="2" charset="2"/>
              <a:buChar char="q"/>
            </a:pPr>
            <a:r>
              <a:rPr lang="en-GB" sz="2400" b="1" dirty="0" smtClean="0">
                <a:latin typeface="Arial" pitchFamily="34" charset="0"/>
                <a:cs typeface="Arial" pitchFamily="34" charset="0"/>
              </a:rPr>
              <a:t>Small towns are a good  place for </a:t>
            </a:r>
            <a:r>
              <a:rPr lang="en-GB" sz="2400" b="1" dirty="0" smtClean="0">
                <a:latin typeface="Arial" pitchFamily="34" charset="0"/>
                <a:cs typeface="Arial" pitchFamily="34" charset="0"/>
              </a:rPr>
              <a:t>entrepreneurs to develop new business ventures – for  all types of business</a:t>
            </a:r>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New start-ups can share premises</a:t>
            </a:r>
          </a:p>
          <a:p>
            <a:r>
              <a:rPr lang="en-GB" sz="2400" b="1" dirty="0" smtClean="0">
                <a:latin typeface="Arial" pitchFamily="34" charset="0"/>
                <a:cs typeface="Arial" pitchFamily="34" charset="0"/>
              </a:rPr>
              <a:t>They can also share administrative services</a:t>
            </a:r>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Local </a:t>
            </a:r>
            <a:r>
              <a:rPr lang="en-GB" sz="2400" b="1" dirty="0" smtClean="0">
                <a:latin typeface="Arial" pitchFamily="34" charset="0"/>
                <a:cs typeface="Arial" pitchFamily="34" charset="0"/>
              </a:rPr>
              <a:t>retail loyalty </a:t>
            </a:r>
            <a:r>
              <a:rPr lang="en-GB" sz="2400" b="1" dirty="0" smtClean="0">
                <a:latin typeface="Arial" pitchFamily="34" charset="0"/>
                <a:cs typeface="Arial" pitchFamily="34" charset="0"/>
              </a:rPr>
              <a:t>schemes</a:t>
            </a:r>
          </a:p>
          <a:p>
            <a:r>
              <a:rPr lang="en-GB" sz="2400" b="1" dirty="0" err="1" smtClean="0">
                <a:latin typeface="Arial" pitchFamily="34" charset="0"/>
                <a:cs typeface="Arial" pitchFamily="34" charset="0"/>
              </a:rPr>
              <a:t>Haslemere</a:t>
            </a:r>
            <a:r>
              <a:rPr lang="en-GB" sz="2400" b="1" dirty="0" smtClean="0">
                <a:latin typeface="Arial" pitchFamily="34" charset="0"/>
                <a:cs typeface="Arial" pitchFamily="34" charset="0"/>
              </a:rPr>
              <a:t>, Surrey, England winner of national prize</a:t>
            </a:r>
            <a:endParaRPr lang="en-GB" sz="2400" b="1" dirty="0">
              <a:latin typeface="Arial" pitchFamily="34" charset="0"/>
              <a:cs typeface="Arial" pitchFamily="34"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4032448" cy="372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2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56990"/>
          </a:xfrm>
        </p:spPr>
        <p:txBody>
          <a:bodyPr>
            <a:normAutofit fontScale="90000"/>
          </a:bodyPr>
          <a:lstStyle/>
          <a:p>
            <a:pPr algn="l"/>
            <a:r>
              <a:rPr lang="en-GB" sz="4000" dirty="0" smtClean="0">
                <a:solidFill>
                  <a:srgbClr val="FF00FF"/>
                </a:solidFill>
                <a:latin typeface="Accord Heavy SF" pitchFamily="34" charset="0"/>
              </a:rPr>
              <a:t/>
            </a:r>
            <a:br>
              <a:rPr lang="en-GB" sz="4000" dirty="0" smtClean="0">
                <a:solidFill>
                  <a:srgbClr val="FF00FF"/>
                </a:solidFill>
                <a:latin typeface="Accord Heavy SF" pitchFamily="34" charset="0"/>
              </a:rPr>
            </a:br>
            <a:r>
              <a:rPr lang="en-GB" sz="4000" dirty="0" smtClean="0">
                <a:solidFill>
                  <a:srgbClr val="FF00FF"/>
                </a:solidFill>
                <a:latin typeface="Accord Heavy SF" pitchFamily="34" charset="0"/>
              </a:rPr>
              <a:t>MARKET FOR LOCAL PRODUCTS</a:t>
            </a:r>
            <a:br>
              <a:rPr lang="en-GB" sz="4000" dirty="0" smtClean="0">
                <a:solidFill>
                  <a:srgbClr val="FF00FF"/>
                </a:solidFill>
                <a:latin typeface="Accord Heavy SF" pitchFamily="34" charset="0"/>
              </a:rPr>
            </a:br>
            <a:r>
              <a:rPr lang="en-GB" dirty="0" smtClean="0">
                <a:latin typeface="Accord Heavy SF" pitchFamily="34" charset="0"/>
              </a:rPr>
              <a:t/>
            </a:r>
            <a:br>
              <a:rPr lang="en-GB" dirty="0" smtClean="0">
                <a:latin typeface="Accord Heavy SF" pitchFamily="34" charset="0"/>
              </a:rPr>
            </a:br>
            <a:r>
              <a:rPr lang="en-GB" sz="2700" dirty="0" smtClean="0">
                <a:latin typeface="Accord Heavy SF" pitchFamily="34" charset="0"/>
              </a:rPr>
              <a:t/>
            </a:r>
            <a:br>
              <a:rPr lang="en-GB" sz="2700" dirty="0" smtClean="0">
                <a:latin typeface="Accord Heavy SF" pitchFamily="34" charset="0"/>
              </a:rPr>
            </a:br>
            <a:endParaRPr lang="en-GB" sz="2700" dirty="0">
              <a:solidFill>
                <a:srgbClr val="00FFFF"/>
              </a:solidFill>
              <a:latin typeface="Accord Heavy SF" pitchFamily="34" charset="0"/>
            </a:endParaRPr>
          </a:p>
        </p:txBody>
      </p:sp>
      <p:sp>
        <p:nvSpPr>
          <p:cNvPr id="3" name="Content Placeholder 2"/>
          <p:cNvSpPr>
            <a:spLocks noGrp="1"/>
          </p:cNvSpPr>
          <p:nvPr>
            <p:ph sz="half" idx="1"/>
          </p:nvPr>
        </p:nvSpPr>
        <p:spPr>
          <a:xfrm>
            <a:off x="457200" y="1052736"/>
            <a:ext cx="4038600" cy="5688632"/>
          </a:xfrm>
        </p:spPr>
        <p:txBody>
          <a:bodyPr>
            <a:normAutofit lnSpcReduction="10000"/>
          </a:bodyPr>
          <a:lstStyle/>
          <a:p>
            <a:pPr marL="137160" indent="0">
              <a:buNone/>
            </a:pPr>
            <a:r>
              <a:rPr lang="en-GB" sz="2400" b="1" dirty="0" smtClean="0">
                <a:latin typeface="Arial" pitchFamily="34" charset="0"/>
                <a:cs typeface="Arial" pitchFamily="34" charset="0"/>
              </a:rPr>
              <a:t>Food and drink</a:t>
            </a:r>
          </a:p>
          <a:p>
            <a:r>
              <a:rPr lang="en-GB" sz="2400" b="1" dirty="0" smtClean="0">
                <a:latin typeface="Arial" pitchFamily="34" charset="0"/>
                <a:cs typeface="Arial" pitchFamily="34" charset="0"/>
              </a:rPr>
              <a:t>Small towns are ideal places to sell local produce from the surrounding rural area</a:t>
            </a:r>
          </a:p>
          <a:p>
            <a:pPr lvl="1"/>
            <a:r>
              <a:rPr lang="en-GB" sz="2200" b="1" dirty="0" smtClean="0">
                <a:latin typeface="Arial" pitchFamily="34" charset="0"/>
                <a:cs typeface="Arial" pitchFamily="34" charset="0"/>
              </a:rPr>
              <a:t>set up ‘Farmers Markets’</a:t>
            </a:r>
          </a:p>
          <a:p>
            <a:r>
              <a:rPr lang="en-GB" sz="2400" b="1" dirty="0" smtClean="0">
                <a:latin typeface="Arial" pitchFamily="34" charset="0"/>
                <a:cs typeface="Arial" pitchFamily="34" charset="0"/>
              </a:rPr>
              <a:t>Good places to develop food processing businesses</a:t>
            </a:r>
          </a:p>
          <a:p>
            <a:r>
              <a:rPr lang="en-GB" sz="2400" b="1" dirty="0" smtClean="0">
                <a:latin typeface="Arial" pitchFamily="34" charset="0"/>
                <a:cs typeface="Arial" pitchFamily="34" charset="0"/>
              </a:rPr>
              <a:t>Good quality food and drink is essential for attracting visitors for tourism</a:t>
            </a:r>
          </a:p>
          <a:p>
            <a:endParaRPr lang="en-GB" sz="2400" b="1" dirty="0">
              <a:latin typeface="Arial" pitchFamily="34" charset="0"/>
              <a:cs typeface="Arial" pitchFamily="34"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4" y="1160748"/>
            <a:ext cx="3606552" cy="2704914"/>
          </a:xfrm>
        </p:spPr>
      </p:pic>
      <p:pic>
        <p:nvPicPr>
          <p:cNvPr id="8" name="Picture 7"/>
          <p:cNvPicPr>
            <a:picLocks noChangeAspect="1"/>
          </p:cNvPicPr>
          <p:nvPr/>
        </p:nvPicPr>
        <p:blipFill>
          <a:blip r:embed="rId3"/>
          <a:stretch>
            <a:fillRect/>
          </a:stretch>
        </p:blipFill>
        <p:spPr>
          <a:xfrm>
            <a:off x="4567237" y="3424237"/>
            <a:ext cx="9525" cy="9525"/>
          </a:xfrm>
          <a:prstGeom prst="rect">
            <a:avLst/>
          </a:prstGeom>
        </p:spPr>
      </p:pic>
      <p:pic>
        <p:nvPicPr>
          <p:cNvPr id="9" name="Picture 8"/>
          <p:cNvPicPr>
            <a:picLocks noChangeAspect="1"/>
          </p:cNvPicPr>
          <p:nvPr/>
        </p:nvPicPr>
        <p:blipFill>
          <a:blip r:embed="rId3"/>
          <a:stretch>
            <a:fillRect/>
          </a:stretch>
        </p:blipFill>
        <p:spPr>
          <a:xfrm>
            <a:off x="4567237" y="3424237"/>
            <a:ext cx="9525" cy="9525"/>
          </a:xfrm>
          <a:prstGeom prst="rect">
            <a:avLst/>
          </a:prstGeom>
        </p:spPr>
      </p:pic>
      <p:pic>
        <p:nvPicPr>
          <p:cNvPr id="1026" name="Picture 2" descr="H:\PICTURES General Use\Farmers mark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96734"/>
            <a:ext cx="3610343" cy="251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3816424" cy="253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4294967295"/>
          </p:nvPr>
        </p:nvSpPr>
        <p:spPr>
          <a:xfrm>
            <a:off x="3944" y="1"/>
            <a:ext cx="9032552" cy="1268760"/>
          </a:xfrm>
        </p:spPr>
        <p:txBody>
          <a:bodyPr>
            <a:normAutofit/>
          </a:bodyPr>
          <a:lstStyle/>
          <a:p>
            <a:r>
              <a:rPr lang="en-GB" sz="2400" b="1" dirty="0" smtClean="0">
                <a:latin typeface="Arial" pitchFamily="34" charset="0"/>
                <a:cs typeface="Arial" pitchFamily="34" charset="0"/>
              </a:rPr>
              <a:t>There are specialist ‘food towns’ such as Edam</a:t>
            </a:r>
          </a:p>
          <a:p>
            <a:r>
              <a:rPr lang="en-GB" sz="2400" b="1" dirty="0" smtClean="0">
                <a:latin typeface="Arial" pitchFamily="34" charset="0"/>
                <a:cs typeface="Arial" pitchFamily="34" charset="0"/>
              </a:rPr>
              <a:t>Towns where good restaurants are their main selling points such as Ludlow</a:t>
            </a:r>
            <a:endParaRPr lang="en-GB" sz="24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149080"/>
            <a:ext cx="6708129" cy="2518916"/>
          </a:xfrm>
          <a:prstGeom prst="rect">
            <a:avLst/>
          </a:prstGeom>
        </p:spPr>
      </p:pic>
    </p:spTree>
    <p:extLst>
      <p:ext uri="{BB962C8B-B14F-4D97-AF65-F5344CB8AC3E}">
        <p14:creationId xmlns:p14="http://schemas.microsoft.com/office/powerpoint/2010/main" val="4523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72816"/>
            <a:ext cx="2664296"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0" y="188640"/>
            <a:ext cx="8892480" cy="1584176"/>
          </a:xfrm>
        </p:spPr>
        <p:txBody>
          <a:bodyPr>
            <a:normAutofit lnSpcReduction="10000"/>
          </a:bodyPr>
          <a:lstStyle/>
          <a:p>
            <a:r>
              <a:rPr lang="en-GB" sz="2400" b="1" dirty="0">
                <a:latin typeface="Arial" pitchFamily="34" charset="0"/>
                <a:cs typeface="Arial" pitchFamily="34" charset="0"/>
              </a:rPr>
              <a:t>Coastal small towns are often based on </a:t>
            </a:r>
            <a:r>
              <a:rPr lang="en-GB" sz="2400" b="1" dirty="0" smtClean="0">
                <a:latin typeface="Arial" pitchFamily="34" charset="0"/>
                <a:cs typeface="Arial" pitchFamily="34" charset="0"/>
              </a:rPr>
              <a:t>fishing and stage fish festivals </a:t>
            </a:r>
            <a:r>
              <a:rPr lang="en-GB" sz="2400" b="1" dirty="0" err="1" smtClean="0">
                <a:latin typeface="Arial" pitchFamily="34" charset="0"/>
                <a:cs typeface="Arial" pitchFamily="34" charset="0"/>
              </a:rPr>
              <a:t>eg</a:t>
            </a:r>
            <a:r>
              <a:rPr lang="en-GB" sz="2400" b="1" dirty="0" smtClean="0">
                <a:latin typeface="Arial" pitchFamily="34" charset="0"/>
                <a:cs typeface="Arial" pitchFamily="34" charset="0"/>
              </a:rPr>
              <a:t>; for example, </a:t>
            </a:r>
            <a:r>
              <a:rPr lang="en-GB" sz="2400" b="1" dirty="0" err="1" smtClean="0">
                <a:latin typeface="Arial" pitchFamily="34" charset="0"/>
                <a:cs typeface="Arial" pitchFamily="34" charset="0"/>
              </a:rPr>
              <a:t>Nerja</a:t>
            </a:r>
            <a:r>
              <a:rPr lang="en-GB" sz="2400" b="1" dirty="0" smtClean="0">
                <a:latin typeface="Arial" pitchFamily="34" charset="0"/>
                <a:cs typeface="Arial" pitchFamily="34" charset="0"/>
              </a:rPr>
              <a:t>, </a:t>
            </a:r>
            <a:r>
              <a:rPr lang="en-GB" sz="2400" b="1" dirty="0" err="1">
                <a:latin typeface="Arial" pitchFamily="34" charset="0"/>
                <a:cs typeface="Arial" pitchFamily="34" charset="0"/>
              </a:rPr>
              <a:t>Andalusicia</a:t>
            </a:r>
            <a:r>
              <a:rPr lang="en-GB" sz="2400" b="1" dirty="0">
                <a:latin typeface="Arial" pitchFamily="34" charset="0"/>
                <a:cs typeface="Arial" pitchFamily="34" charset="0"/>
              </a:rPr>
              <a:t>, </a:t>
            </a:r>
            <a:r>
              <a:rPr lang="en-GB" sz="2400" b="1" dirty="0" smtClean="0">
                <a:latin typeface="Arial" pitchFamily="34" charset="0"/>
                <a:cs typeface="Arial" pitchFamily="34" charset="0"/>
              </a:rPr>
              <a:t>Spain</a:t>
            </a:r>
          </a:p>
          <a:p>
            <a:r>
              <a:rPr lang="en-GB" sz="2400" b="1" dirty="0" smtClean="0">
                <a:latin typeface="Arial" pitchFamily="34" charset="0"/>
                <a:cs typeface="Arial" pitchFamily="34" charset="0"/>
              </a:rPr>
              <a:t>and </a:t>
            </a:r>
            <a:r>
              <a:rPr lang="en-GB" sz="2400" b="1" dirty="0" err="1">
                <a:latin typeface="Arial" pitchFamily="34" charset="0"/>
                <a:cs typeface="Arial" pitchFamily="34" charset="0"/>
              </a:rPr>
              <a:t>Newlyn</a:t>
            </a:r>
            <a:r>
              <a:rPr lang="en-GB" sz="2400" b="1" dirty="0">
                <a:latin typeface="Arial" pitchFamily="34" charset="0"/>
                <a:cs typeface="Arial" pitchFamily="34" charset="0"/>
              </a:rPr>
              <a:t> in Cornwall, England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789040"/>
            <a:ext cx="4496048" cy="27399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9" y="4365104"/>
            <a:ext cx="3206987" cy="21638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772816"/>
            <a:ext cx="3206987" cy="2405240"/>
          </a:xfrm>
          <a:prstGeom prst="rect">
            <a:avLst/>
          </a:prstGeom>
        </p:spPr>
      </p:pic>
    </p:spTree>
    <p:extLst>
      <p:ext uri="{BB962C8B-B14F-4D97-AF65-F5344CB8AC3E}">
        <p14:creationId xmlns:p14="http://schemas.microsoft.com/office/powerpoint/2010/main" val="20008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8641"/>
            <a:ext cx="8964488" cy="1800200"/>
          </a:xfrm>
        </p:spPr>
        <p:txBody>
          <a:bodyPr>
            <a:normAutofit/>
          </a:bodyPr>
          <a:lstStyle/>
          <a:p>
            <a:pPr marL="137160" indent="0">
              <a:buNone/>
            </a:pPr>
            <a:r>
              <a:rPr lang="en-GB" sz="2400" b="1" dirty="0">
                <a:latin typeface="Arial" pitchFamily="34" charset="0"/>
                <a:cs typeface="Arial" pitchFamily="34" charset="0"/>
              </a:rPr>
              <a:t>Wine </a:t>
            </a:r>
            <a:r>
              <a:rPr lang="en-GB" sz="2400" b="1" dirty="0" smtClean="0">
                <a:latin typeface="Arial" pitchFamily="34" charset="0"/>
                <a:cs typeface="Arial" pitchFamily="34" charset="0"/>
              </a:rPr>
              <a:t>Towns and wine festivals</a:t>
            </a:r>
          </a:p>
          <a:p>
            <a:r>
              <a:rPr lang="en-GB" sz="2400" b="1" dirty="0" smtClean="0">
                <a:latin typeface="Arial" pitchFamily="34" charset="0"/>
                <a:cs typeface="Arial" pitchFamily="34" charset="0"/>
              </a:rPr>
              <a:t>Europe </a:t>
            </a:r>
            <a:r>
              <a:rPr lang="en-GB" sz="2400" b="1" dirty="0">
                <a:latin typeface="Arial" pitchFamily="34" charset="0"/>
                <a:cs typeface="Arial" pitchFamily="34" charset="0"/>
              </a:rPr>
              <a:t>has hundreds of towns </a:t>
            </a:r>
            <a:r>
              <a:rPr lang="en-GB" sz="2400" b="1" dirty="0" smtClean="0">
                <a:latin typeface="Arial" pitchFamily="34" charset="0"/>
                <a:cs typeface="Arial" pitchFamily="34" charset="0"/>
              </a:rPr>
              <a:t> world famous </a:t>
            </a:r>
            <a:r>
              <a:rPr lang="en-GB" sz="2400" b="1" dirty="0">
                <a:latin typeface="Arial" pitchFamily="34" charset="0"/>
                <a:cs typeface="Arial" pitchFamily="34" charset="0"/>
              </a:rPr>
              <a:t>for </a:t>
            </a:r>
            <a:r>
              <a:rPr lang="en-GB" sz="2400" b="1" dirty="0" smtClean="0">
                <a:latin typeface="Arial" pitchFamily="34" charset="0"/>
                <a:cs typeface="Arial" pitchFamily="34" charset="0"/>
              </a:rPr>
              <a:t>wine – for example Chablis in France or</a:t>
            </a:r>
          </a:p>
          <a:p>
            <a:r>
              <a:rPr lang="en-GB" sz="2400" b="1" dirty="0" err="1" smtClean="0">
                <a:latin typeface="Arial" pitchFamily="34" charset="0"/>
                <a:cs typeface="Arial" pitchFamily="34" charset="0"/>
              </a:rPr>
              <a:t>Montepulciano</a:t>
            </a:r>
            <a:r>
              <a:rPr lang="en-GB" sz="2400" b="1" dirty="0" smtClean="0">
                <a:latin typeface="Arial" pitchFamily="34" charset="0"/>
                <a:cs typeface="Arial" pitchFamily="34" charset="0"/>
              </a:rPr>
              <a:t> in Italy</a:t>
            </a:r>
            <a:endParaRPr lang="en-GB" sz="2400" b="1"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8517572" cy="1440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645024"/>
            <a:ext cx="2088232" cy="29523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250" y="3645024"/>
            <a:ext cx="1973064" cy="29523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874" y="3645024"/>
            <a:ext cx="3925970" cy="2952328"/>
          </a:xfrm>
          <a:prstGeom prst="rect">
            <a:avLst/>
          </a:prstGeom>
        </p:spPr>
      </p:pic>
    </p:spTree>
    <p:extLst>
      <p:ext uri="{BB962C8B-B14F-4D97-AF65-F5344CB8AC3E}">
        <p14:creationId xmlns:p14="http://schemas.microsoft.com/office/powerpoint/2010/main" val="26543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3824"/>
            <a:ext cx="8702744" cy="1110960"/>
          </a:xfrm>
        </p:spPr>
        <p:txBody>
          <a:bodyPr>
            <a:normAutofit fontScale="90000"/>
          </a:bodyPr>
          <a:lstStyle/>
          <a:p>
            <a:pPr algn="l"/>
            <a:r>
              <a:rPr lang="en-GB" sz="4000" dirty="0" smtClean="0">
                <a:solidFill>
                  <a:srgbClr val="FF00FF"/>
                </a:solidFill>
                <a:latin typeface="Accord Heavy SF" pitchFamily="34" charset="0"/>
              </a:rPr>
              <a:t>REVITALIZING SMALL TOWN ROLE</a:t>
            </a:r>
            <a:r>
              <a:rPr lang="en-GB" dirty="0" smtClean="0">
                <a:solidFill>
                  <a:srgbClr val="FF00FF"/>
                </a:solidFill>
                <a:latin typeface="Accord Heavy SF" pitchFamily="34" charset="0"/>
              </a:rPr>
              <a:t/>
            </a:r>
            <a:br>
              <a:rPr lang="en-GB" dirty="0" smtClean="0">
                <a:solidFill>
                  <a:srgbClr val="FF00FF"/>
                </a:solidFill>
                <a:latin typeface="Accord Heavy SF" pitchFamily="34" charset="0"/>
              </a:rPr>
            </a:br>
            <a:r>
              <a:rPr lang="en-GB" sz="2200" dirty="0" smtClean="0">
                <a:solidFill>
                  <a:srgbClr val="FFC000"/>
                </a:solidFill>
                <a:latin typeface="Accord Heavy SF" pitchFamily="34" charset="0"/>
              </a:rPr>
              <a:t/>
            </a:r>
            <a:br>
              <a:rPr lang="en-GB" sz="2200" dirty="0" smtClean="0">
                <a:solidFill>
                  <a:srgbClr val="FFC000"/>
                </a:solidFill>
                <a:latin typeface="Accord Heavy SF" pitchFamily="34" charset="0"/>
              </a:rPr>
            </a:br>
            <a:r>
              <a:rPr lang="en-GB" sz="2200" dirty="0" smtClean="0"/>
              <a:t/>
            </a:r>
            <a:br>
              <a:rPr lang="en-GB" sz="2200" dirty="0" smtClean="0"/>
            </a:br>
            <a:endParaRPr lang="en-GB" sz="2200" dirty="0"/>
          </a:p>
        </p:txBody>
      </p:sp>
      <p:sp>
        <p:nvSpPr>
          <p:cNvPr id="3" name="Content Placeholder 2"/>
          <p:cNvSpPr>
            <a:spLocks noGrp="1"/>
          </p:cNvSpPr>
          <p:nvPr>
            <p:ph sz="half" idx="1"/>
          </p:nvPr>
        </p:nvSpPr>
        <p:spPr>
          <a:xfrm>
            <a:off x="457200" y="836712"/>
            <a:ext cx="8363272" cy="5289451"/>
          </a:xfrm>
        </p:spPr>
        <p:txBody>
          <a:bodyPr>
            <a:normAutofit/>
          </a:bodyPr>
          <a:lstStyle/>
          <a:p>
            <a:r>
              <a:rPr lang="en-GB" sz="2400" b="1" dirty="0" err="1" smtClean="0">
                <a:latin typeface="Arial" pitchFamily="34" charset="0"/>
                <a:cs typeface="Arial" pitchFamily="34" charset="0"/>
              </a:rPr>
              <a:t>Wittstock</a:t>
            </a:r>
            <a:r>
              <a:rPr lang="en-GB" sz="2400" b="1" dirty="0" smtClean="0">
                <a:latin typeface="Arial" pitchFamily="34" charset="0"/>
                <a:cs typeface="Arial" pitchFamily="34" charset="0"/>
              </a:rPr>
              <a:t>, Germany wanted to make sure that it was recognised as a ‘town’ not a ‘village’</a:t>
            </a:r>
          </a:p>
          <a:p>
            <a:r>
              <a:rPr lang="en-GB" sz="2400" b="1" dirty="0" smtClean="0">
                <a:latin typeface="Arial" pitchFamily="34" charset="0"/>
                <a:cs typeface="Arial" pitchFamily="34" charset="0"/>
              </a:rPr>
              <a:t>Small towns provide similar services as large towns but on a smaller scale</a:t>
            </a:r>
          </a:p>
          <a:p>
            <a:pPr lvl="1"/>
            <a:r>
              <a:rPr lang="en-GB" sz="2000" b="1" dirty="0" err="1" smtClean="0">
                <a:latin typeface="Arial" pitchFamily="34" charset="0"/>
                <a:cs typeface="Arial" pitchFamily="34" charset="0"/>
              </a:rPr>
              <a:t>Wittstock</a:t>
            </a:r>
            <a:r>
              <a:rPr lang="en-GB" sz="2000" b="1" dirty="0" smtClean="0">
                <a:latin typeface="Arial" pitchFamily="34" charset="0"/>
                <a:cs typeface="Arial" pitchFamily="34" charset="0"/>
              </a:rPr>
              <a:t> calls itself a mini-</a:t>
            </a:r>
            <a:r>
              <a:rPr lang="en-GB" sz="2000" b="1" dirty="0" err="1" smtClean="0">
                <a:latin typeface="Arial" pitchFamily="34" charset="0"/>
                <a:cs typeface="Arial" pitchFamily="34" charset="0"/>
              </a:rPr>
              <a:t>metropole</a:t>
            </a:r>
            <a:endParaRPr lang="en-GB" sz="2000" b="1" dirty="0">
              <a:latin typeface="Arial" pitchFamily="34" charset="0"/>
              <a:cs typeface="Arial" pitchFamily="34" charset="0"/>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2996952"/>
            <a:ext cx="396772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573016"/>
            <a:ext cx="4032448" cy="2376264"/>
          </a:xfrm>
          <a:prstGeom prst="rect">
            <a:avLst/>
          </a:prstGeom>
        </p:spPr>
      </p:pic>
    </p:spTree>
    <p:extLst>
      <p:ext uri="{BB962C8B-B14F-4D97-AF65-F5344CB8AC3E}">
        <p14:creationId xmlns:p14="http://schemas.microsoft.com/office/powerpoint/2010/main" val="3982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500" fill="hold"/>
                                        <p:tgtEl>
                                          <p:spTgt spid="3074"/>
                                        </p:tgtEl>
                                        <p:attrNameLst>
                                          <p:attrName>ppt_x</p:attrName>
                                        </p:attrNameLst>
                                      </p:cBhvr>
                                      <p:tavLst>
                                        <p:tav tm="0">
                                          <p:val>
                                            <p:strVal val="#ppt_x"/>
                                          </p:val>
                                        </p:tav>
                                        <p:tav tm="100000">
                                          <p:val>
                                            <p:strVal val="#ppt_x"/>
                                          </p:val>
                                        </p:tav>
                                      </p:tavLst>
                                    </p:anim>
                                    <p:anim calcmode="lin" valueType="num">
                                      <p:cBhvr additive="base">
                                        <p:cTn id="3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400" dirty="0" smtClean="0">
                <a:solidFill>
                  <a:srgbClr val="FF00FF"/>
                </a:solidFill>
                <a:latin typeface="Accord Heavy SF" pitchFamily="34" charset="0"/>
              </a:rPr>
              <a:t>INTRODUCTION</a:t>
            </a:r>
            <a:endParaRPr lang="en-GB" sz="4400" dirty="0">
              <a:solidFill>
                <a:srgbClr val="FF00FF"/>
              </a:solidFill>
              <a:latin typeface="Accord Heavy SF" pitchFamily="34" charset="0"/>
            </a:endParaRPr>
          </a:p>
        </p:txBody>
      </p:sp>
      <p:sp>
        <p:nvSpPr>
          <p:cNvPr id="3" name="Content Placeholder 2"/>
          <p:cNvSpPr>
            <a:spLocks noGrp="1"/>
          </p:cNvSpPr>
          <p:nvPr>
            <p:ph idx="1"/>
          </p:nvPr>
        </p:nvSpPr>
        <p:spPr/>
        <p:txBody>
          <a:bodyPr>
            <a:normAutofit lnSpcReduction="10000"/>
          </a:bodyPr>
          <a:lstStyle/>
          <a:p>
            <a:pPr marL="137160" indent="0">
              <a:buNone/>
            </a:pPr>
            <a:r>
              <a:rPr lang="en-GB" b="1" dirty="0">
                <a:latin typeface="Arial" pitchFamily="34" charset="0"/>
                <a:cs typeface="Arial" pitchFamily="34" charset="0"/>
              </a:rPr>
              <a:t>This presentation will cover</a:t>
            </a:r>
          </a:p>
          <a:p>
            <a:r>
              <a:rPr lang="en-GB" b="1" dirty="0" smtClean="0">
                <a:latin typeface="Arial" pitchFamily="34" charset="0"/>
                <a:cs typeface="Arial" pitchFamily="34" charset="0"/>
              </a:rPr>
              <a:t>ECOVAST and its work in rural areas</a:t>
            </a:r>
            <a:endParaRPr lang="en-GB" b="1" dirty="0">
              <a:latin typeface="Arial" pitchFamily="34" charset="0"/>
              <a:cs typeface="Arial" pitchFamily="34" charset="0"/>
            </a:endParaRPr>
          </a:p>
          <a:p>
            <a:r>
              <a:rPr lang="en-GB" b="1" dirty="0" smtClean="0">
                <a:latin typeface="Arial" pitchFamily="34" charset="0"/>
                <a:cs typeface="Arial" pitchFamily="34" charset="0"/>
              </a:rPr>
              <a:t>The European </a:t>
            </a:r>
            <a:r>
              <a:rPr lang="en-GB" b="1" dirty="0">
                <a:latin typeface="Arial" pitchFamily="34" charset="0"/>
                <a:cs typeface="Arial" pitchFamily="34" charset="0"/>
              </a:rPr>
              <a:t>Policy context</a:t>
            </a:r>
          </a:p>
          <a:p>
            <a:r>
              <a:rPr lang="en-GB" b="1" dirty="0" smtClean="0">
                <a:latin typeface="Arial" pitchFamily="34" charset="0"/>
                <a:cs typeface="Arial" pitchFamily="34" charset="0"/>
              </a:rPr>
              <a:t>The </a:t>
            </a:r>
            <a:r>
              <a:rPr lang="en-GB" b="1" dirty="0">
                <a:latin typeface="Arial" pitchFamily="34" charset="0"/>
                <a:cs typeface="Arial" pitchFamily="34" charset="0"/>
              </a:rPr>
              <a:t>challenges small </a:t>
            </a:r>
            <a:r>
              <a:rPr lang="en-GB" b="1" dirty="0" smtClean="0">
                <a:latin typeface="Arial" pitchFamily="34" charset="0"/>
                <a:cs typeface="Arial" pitchFamily="34" charset="0"/>
              </a:rPr>
              <a:t>towns </a:t>
            </a:r>
            <a:r>
              <a:rPr lang="en-GB" b="1" dirty="0">
                <a:latin typeface="Arial" pitchFamily="34" charset="0"/>
                <a:cs typeface="Arial" pitchFamily="34" charset="0"/>
              </a:rPr>
              <a:t>have faced</a:t>
            </a:r>
          </a:p>
          <a:p>
            <a:r>
              <a:rPr lang="en-GB" b="1" dirty="0" smtClean="0">
                <a:latin typeface="Arial" pitchFamily="34" charset="0"/>
                <a:cs typeface="Arial" pitchFamily="34" charset="0"/>
              </a:rPr>
              <a:t>BUT real opportunities </a:t>
            </a:r>
            <a:r>
              <a:rPr lang="en-GB" b="1" dirty="0">
                <a:latin typeface="Arial" pitchFamily="34" charset="0"/>
                <a:cs typeface="Arial" pitchFamily="34" charset="0"/>
              </a:rPr>
              <a:t>they have for </a:t>
            </a:r>
            <a:r>
              <a:rPr lang="en-GB" b="1" dirty="0" smtClean="0">
                <a:latin typeface="Arial" pitchFamily="34" charset="0"/>
                <a:cs typeface="Arial" pitchFamily="34" charset="0"/>
              </a:rPr>
              <a:t>the future </a:t>
            </a:r>
          </a:p>
          <a:p>
            <a:r>
              <a:rPr lang="en-GB" b="1" dirty="0" smtClean="0">
                <a:latin typeface="Arial" pitchFamily="34" charset="0"/>
                <a:cs typeface="Arial" pitchFamily="34" charset="0"/>
              </a:rPr>
              <a:t>Conclusions </a:t>
            </a:r>
            <a:r>
              <a:rPr lang="en-GB" b="1" dirty="0">
                <a:latin typeface="Arial" pitchFamily="34" charset="0"/>
                <a:cs typeface="Arial" pitchFamily="34" charset="0"/>
              </a:rPr>
              <a:t>on why small towns </a:t>
            </a:r>
            <a:r>
              <a:rPr lang="en-GB" b="1" dirty="0" smtClean="0">
                <a:latin typeface="Arial" pitchFamily="34" charset="0"/>
                <a:cs typeface="Arial" pitchFamily="34" charset="0"/>
              </a:rPr>
              <a:t>across Europe are </a:t>
            </a:r>
            <a:r>
              <a:rPr lang="en-GB" b="1" dirty="0">
                <a:latin typeface="Arial" pitchFamily="34" charset="0"/>
                <a:cs typeface="Arial" pitchFamily="34" charset="0"/>
              </a:rPr>
              <a:t>important – particularly </a:t>
            </a:r>
            <a:r>
              <a:rPr lang="en-GB" b="1" dirty="0" smtClean="0">
                <a:latin typeface="Arial" pitchFamily="34" charset="0"/>
                <a:cs typeface="Arial" pitchFamily="34" charset="0"/>
              </a:rPr>
              <a:t>for the rural economy, and cultural and heritage tourism in rural areas</a:t>
            </a:r>
            <a:endParaRPr lang="en-GB" b="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308278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GB" sz="4000" dirty="0" smtClean="0">
                <a:solidFill>
                  <a:srgbClr val="FF00FF"/>
                </a:solidFill>
                <a:latin typeface="Accord Heavy SF" pitchFamily="34" charset="0"/>
              </a:rPr>
              <a:t>SHARING SERVICES</a:t>
            </a:r>
            <a:endParaRPr lang="en-GB" sz="4000" dirty="0">
              <a:solidFill>
                <a:srgbClr val="FF00FF"/>
              </a:solidFill>
              <a:latin typeface="Accord Heavy SF" pitchFamily="34"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1560" y="1700808"/>
            <a:ext cx="388843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p:txBody>
          <a:bodyPr>
            <a:normAutofit/>
          </a:bodyPr>
          <a:lstStyle/>
          <a:p>
            <a:pPr marL="137160" indent="0">
              <a:buNone/>
            </a:pPr>
            <a:r>
              <a:rPr lang="en-GB" sz="2400" b="1" dirty="0" err="1" smtClean="0">
                <a:latin typeface="Arial" pitchFamily="34" charset="0"/>
                <a:cs typeface="Arial" pitchFamily="34" charset="0"/>
              </a:rPr>
              <a:t>Tenterden</a:t>
            </a:r>
            <a:r>
              <a:rPr lang="en-GB" sz="2400" b="1" dirty="0" smtClean="0">
                <a:latin typeface="Arial" pitchFamily="34" charset="0"/>
                <a:cs typeface="Arial" pitchFamily="34" charset="0"/>
              </a:rPr>
              <a:t>, England</a:t>
            </a:r>
          </a:p>
          <a:p>
            <a:r>
              <a:rPr lang="en-GB" sz="2400" b="1" dirty="0" smtClean="0">
                <a:latin typeface="Arial" pitchFamily="34" charset="0"/>
                <a:cs typeface="Arial" pitchFamily="34" charset="0"/>
              </a:rPr>
              <a:t>A vacant shop now houses the town library, post office and drop-in office for the local authority</a:t>
            </a:r>
          </a:p>
          <a:p>
            <a:r>
              <a:rPr lang="en-GB" sz="2400" b="1" dirty="0" smtClean="0">
                <a:latin typeface="Arial" pitchFamily="34" charset="0"/>
                <a:cs typeface="Arial" pitchFamily="34" charset="0"/>
              </a:rPr>
              <a:t>The town was also able to sell the former library premises</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34730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GB" sz="4000" dirty="0" smtClean="0">
                <a:solidFill>
                  <a:srgbClr val="FF00FF"/>
                </a:solidFill>
                <a:latin typeface="Accord Heavy SF" pitchFamily="34" charset="0"/>
              </a:rPr>
              <a:t>RENEWABLE ENERGY</a:t>
            </a:r>
            <a:endParaRPr lang="en-GB" sz="4000" dirty="0">
              <a:solidFill>
                <a:srgbClr val="FF00FF"/>
              </a:solidFill>
              <a:latin typeface="Accord Heavy SF" pitchFamily="34" charset="0"/>
            </a:endParaRPr>
          </a:p>
        </p:txBody>
      </p:sp>
      <p:sp>
        <p:nvSpPr>
          <p:cNvPr id="6" name="Content Placeholder 5"/>
          <p:cNvSpPr>
            <a:spLocks noGrp="1"/>
          </p:cNvSpPr>
          <p:nvPr>
            <p:ph sz="half" idx="1"/>
          </p:nvPr>
        </p:nvSpPr>
        <p:spPr>
          <a:xfrm>
            <a:off x="457200" y="1600200"/>
            <a:ext cx="3394720" cy="4525963"/>
          </a:xfrm>
        </p:spPr>
        <p:txBody>
          <a:bodyPr/>
          <a:lstStyle/>
          <a:p>
            <a:pPr marL="137160" indent="0">
              <a:buNone/>
            </a:pPr>
            <a:r>
              <a:rPr lang="en-GB" sz="2400" b="1" dirty="0" err="1" smtClean="0">
                <a:latin typeface="Arial" pitchFamily="34" charset="0"/>
                <a:cs typeface="Arial" pitchFamily="34" charset="0"/>
              </a:rPr>
              <a:t>Gussing</a:t>
            </a:r>
            <a:r>
              <a:rPr lang="en-GB" sz="2400" b="1" dirty="0" smtClean="0">
                <a:latin typeface="Arial" pitchFamily="34" charset="0"/>
                <a:cs typeface="Arial" pitchFamily="34" charset="0"/>
              </a:rPr>
              <a:t> in Austria</a:t>
            </a:r>
          </a:p>
          <a:p>
            <a:r>
              <a:rPr lang="en-GB" sz="2400" b="1" dirty="0" smtClean="0">
                <a:latin typeface="Arial" pitchFamily="34" charset="0"/>
                <a:cs typeface="Arial" pitchFamily="34" charset="0"/>
              </a:rPr>
              <a:t>Wanted to move away from fossil fuels to use fuel crops and local forests</a:t>
            </a:r>
          </a:p>
          <a:p>
            <a:r>
              <a:rPr lang="en-GB" sz="2400" b="1" dirty="0" smtClean="0">
                <a:latin typeface="Arial" pitchFamily="34" charset="0"/>
                <a:cs typeface="Arial" pitchFamily="34" charset="0"/>
              </a:rPr>
              <a:t>Popular project but it needs further funding which is difficult </a:t>
            </a:r>
          </a:p>
          <a:p>
            <a:endParaRPr lang="en-GB" dirty="0"/>
          </a:p>
        </p:txBody>
      </p:sp>
      <p:sp>
        <p:nvSpPr>
          <p:cNvPr id="7" name="Content Placeholder 6"/>
          <p:cNvSpPr>
            <a:spLocks noGrp="1"/>
          </p:cNvSpPr>
          <p:nvPr>
            <p:ph sz="half" idx="2"/>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484784"/>
            <a:ext cx="486173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4082"/>
          </a:xfrm>
        </p:spPr>
        <p:txBody>
          <a:bodyPr>
            <a:noAutofit/>
          </a:bodyPr>
          <a:lstStyle/>
          <a:p>
            <a:pPr algn="l"/>
            <a:r>
              <a:rPr lang="en-GB" sz="4000" dirty="0" smtClean="0">
                <a:solidFill>
                  <a:srgbClr val="FF00FF"/>
                </a:solidFill>
                <a:latin typeface="Accord Heavy SF" pitchFamily="34" charset="0"/>
              </a:rPr>
              <a:t>USING CULTURE &amp; HERITAGE</a:t>
            </a:r>
            <a:endParaRPr lang="en-GB" sz="4000" dirty="0">
              <a:solidFill>
                <a:srgbClr val="FF00FF"/>
              </a:solidFill>
              <a:latin typeface="Accord Heavy SF" pitchFamily="34" charset="0"/>
            </a:endParaRPr>
          </a:p>
        </p:txBody>
      </p:sp>
      <p:sp>
        <p:nvSpPr>
          <p:cNvPr id="7" name="Content Placeholder 6"/>
          <p:cNvSpPr>
            <a:spLocks noGrp="1"/>
          </p:cNvSpPr>
          <p:nvPr>
            <p:ph idx="1"/>
          </p:nvPr>
        </p:nvSpPr>
        <p:spPr>
          <a:xfrm>
            <a:off x="457200" y="1268760"/>
            <a:ext cx="8229600" cy="5040600"/>
          </a:xfrm>
        </p:spPr>
        <p:txBody>
          <a:bodyPr>
            <a:normAutofit fontScale="92500" lnSpcReduction="20000"/>
          </a:bodyPr>
          <a:lstStyle/>
          <a:p>
            <a:pPr marL="137160" indent="0">
              <a:buNone/>
            </a:pPr>
            <a:r>
              <a:rPr lang="en-GB" sz="2400" b="1" dirty="0" smtClean="0">
                <a:latin typeface="Arial" pitchFamily="34" charset="0"/>
                <a:cs typeface="Arial" pitchFamily="34" charset="0"/>
              </a:rPr>
              <a:t>The following set of slides are about cultural heritage</a:t>
            </a:r>
          </a:p>
          <a:p>
            <a:r>
              <a:rPr lang="en-GB" sz="2400" b="1" dirty="0" smtClean="0">
                <a:latin typeface="Arial" pitchFamily="34" charset="0"/>
                <a:cs typeface="Arial" pitchFamily="34" charset="0"/>
              </a:rPr>
              <a:t>We have talked about the potential from local and good food</a:t>
            </a:r>
          </a:p>
          <a:p>
            <a:r>
              <a:rPr lang="en-GB" sz="2400" b="1" dirty="0" smtClean="0">
                <a:latin typeface="Arial" pitchFamily="34" charset="0"/>
                <a:cs typeface="Arial" pitchFamily="34" charset="0"/>
              </a:rPr>
              <a:t>We have already talked about diversity of local styles reflecting their history</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Many have maintained these assets</a:t>
            </a:r>
          </a:p>
          <a:p>
            <a:r>
              <a:rPr lang="en-GB" sz="2400" b="1" dirty="0" smtClean="0">
                <a:latin typeface="Arial" pitchFamily="34" charset="0"/>
                <a:cs typeface="Arial" pitchFamily="34" charset="0"/>
              </a:rPr>
              <a:t>Small towns are highly distinctive and are attractive to visitors</a:t>
            </a:r>
          </a:p>
          <a:p>
            <a:r>
              <a:rPr lang="en-GB" sz="2400" b="1" dirty="0" smtClean="0">
                <a:latin typeface="Arial" pitchFamily="34" charset="0"/>
                <a:cs typeface="Arial" pitchFamily="34" charset="0"/>
              </a:rPr>
              <a:t>Many still maintain their local customs</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They are involved in lots of different ways to attract visitors into them</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Visitors spend money and boost local economies</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6530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 calcmode="lin" valueType="num">
                                      <p:cBhvr additive="base">
                                        <p:cTn id="3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 calcmode="lin" valueType="num">
                                      <p:cBhvr additive="base">
                                        <p:cTn id="4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09999"/>
            <a:ext cx="4116678" cy="27427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09999"/>
            <a:ext cx="4207453" cy="27515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65" y="3320988"/>
            <a:ext cx="4208016" cy="315601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216" y="3338624"/>
            <a:ext cx="4087150" cy="3138376"/>
          </a:xfrm>
          <a:prstGeom prst="rect">
            <a:avLst/>
          </a:prstGeom>
        </p:spPr>
      </p:pic>
    </p:spTree>
    <p:extLst>
      <p:ext uri="{BB962C8B-B14F-4D97-AF65-F5344CB8AC3E}">
        <p14:creationId xmlns:p14="http://schemas.microsoft.com/office/powerpoint/2010/main" val="11182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0"/>
            <a:ext cx="8892480" cy="6126163"/>
          </a:xfrm>
        </p:spPr>
        <p:txBody>
          <a:bodyPr>
            <a:normAutofit/>
          </a:bodyPr>
          <a:lstStyle/>
          <a:p>
            <a:pPr marL="137160" indent="0">
              <a:buNone/>
            </a:pPr>
            <a:r>
              <a:rPr lang="en-GB" sz="3200" b="1" dirty="0" smtClean="0">
                <a:solidFill>
                  <a:srgbClr val="FF00FF"/>
                </a:solidFill>
                <a:latin typeface="Arial" pitchFamily="34" charset="0"/>
                <a:cs typeface="Arial" pitchFamily="34" charset="0"/>
              </a:rPr>
              <a:t>(a) Distinctiveness</a:t>
            </a:r>
          </a:p>
          <a:p>
            <a:r>
              <a:rPr lang="en-GB" sz="2400" b="1" dirty="0" smtClean="0">
                <a:latin typeface="Arial" pitchFamily="34" charset="0"/>
                <a:cs typeface="Arial" pitchFamily="34" charset="0"/>
              </a:rPr>
              <a:t>Survey of heritage assets which can attract investment</a:t>
            </a:r>
          </a:p>
          <a:p>
            <a:r>
              <a:rPr lang="en-GB" sz="2400" b="1" dirty="0" smtClean="0">
                <a:latin typeface="Arial" pitchFamily="34" charset="0"/>
                <a:cs typeface="Arial" pitchFamily="34" charset="0"/>
              </a:rPr>
              <a:t>World Heritage List: </a:t>
            </a:r>
            <a:r>
              <a:rPr lang="en-GB" sz="2000" b="1" dirty="0" smtClean="0">
                <a:latin typeface="Arial" pitchFamily="34" charset="0"/>
                <a:cs typeface="Arial" pitchFamily="34" charset="0"/>
              </a:rPr>
              <a:t>the whole town such as </a:t>
            </a:r>
            <a:r>
              <a:rPr lang="en-GB" sz="2000" b="1" dirty="0" err="1" smtClean="0">
                <a:latin typeface="Arial" pitchFamily="34" charset="0"/>
                <a:cs typeface="Arial" pitchFamily="34" charset="0"/>
              </a:rPr>
              <a:t>Banska</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Stiavnica</a:t>
            </a:r>
            <a:r>
              <a:rPr lang="en-GB" sz="2000" b="1" dirty="0" smtClean="0">
                <a:latin typeface="Arial" pitchFamily="34" charset="0"/>
                <a:cs typeface="Arial" pitchFamily="34" charset="0"/>
              </a:rPr>
              <a:t>, Slovakia; </a:t>
            </a:r>
            <a:r>
              <a:rPr lang="en-GB" sz="2000" b="1" dirty="0" err="1" smtClean="0">
                <a:latin typeface="Arial" pitchFamily="34" charset="0"/>
                <a:cs typeface="Arial" pitchFamily="34" charset="0"/>
              </a:rPr>
              <a:t>Roros</a:t>
            </a:r>
            <a:r>
              <a:rPr lang="en-GB" sz="2000" b="1" dirty="0" smtClean="0">
                <a:latin typeface="Arial" pitchFamily="34" charset="0"/>
                <a:cs typeface="Arial" pitchFamily="34" charset="0"/>
              </a:rPr>
              <a:t> in Norway; or Willemstad in the Netherlands or single buildings - the Protestant Peace Church in </a:t>
            </a:r>
            <a:r>
              <a:rPr lang="en-GB" sz="2000" b="1" dirty="0" err="1" smtClean="0">
                <a:latin typeface="Arial" pitchFamily="34" charset="0"/>
                <a:cs typeface="Arial" pitchFamily="34" charset="0"/>
              </a:rPr>
              <a:t>Jawor</a:t>
            </a:r>
            <a:r>
              <a:rPr lang="en-GB" sz="2000" b="1" dirty="0" smtClean="0">
                <a:latin typeface="Arial" pitchFamily="34" charset="0"/>
                <a:cs typeface="Arial" pitchFamily="34" charset="0"/>
              </a:rPr>
              <a:t>, Poland</a:t>
            </a:r>
          </a:p>
          <a:p>
            <a:endParaRPr lang="en-GB" b="1" dirty="0" smtClean="0">
              <a:latin typeface="Arial" pitchFamily="34" charset="0"/>
              <a:cs typeface="Arial" pitchFamily="34" charset="0"/>
            </a:endParaRPr>
          </a:p>
          <a:p>
            <a:pPr marL="137160" indent="0">
              <a:buNone/>
            </a:pPr>
            <a:endParaRPr lang="en-GB" sz="2400" b="1"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59" y="4149080"/>
            <a:ext cx="2676185" cy="17841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59" y="2204864"/>
            <a:ext cx="2703003" cy="1800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4581128"/>
            <a:ext cx="2533650" cy="19688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4" y="4581128"/>
            <a:ext cx="2610519" cy="196887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61" y="2204864"/>
            <a:ext cx="3428536" cy="2232248"/>
          </a:xfrm>
          <a:prstGeom prst="rect">
            <a:avLst/>
          </a:prstGeom>
        </p:spPr>
      </p:pic>
    </p:spTree>
    <p:extLst>
      <p:ext uri="{BB962C8B-B14F-4D97-AF65-F5344CB8AC3E}">
        <p14:creationId xmlns:p14="http://schemas.microsoft.com/office/powerpoint/2010/main" val="392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16632"/>
            <a:ext cx="4464496" cy="3672731"/>
          </a:xfrm>
        </p:spPr>
        <p:txBody>
          <a:bodyPr>
            <a:normAutofit/>
          </a:bodyPr>
          <a:lstStyle/>
          <a:p>
            <a:pPr marL="137160" indent="0">
              <a:buNone/>
            </a:pPr>
            <a:r>
              <a:rPr lang="en-GB" b="1" dirty="0" smtClean="0">
                <a:latin typeface="Arial" pitchFamily="34" charset="0"/>
                <a:cs typeface="Arial" pitchFamily="34" charset="0"/>
              </a:rPr>
              <a:t>Iconic Architecture</a:t>
            </a:r>
            <a:r>
              <a:rPr lang="en-GB" sz="2400" b="1" dirty="0" smtClean="0">
                <a:latin typeface="Arial" pitchFamily="34" charset="0"/>
                <a:cs typeface="Arial" pitchFamily="34" charset="0"/>
              </a:rPr>
              <a:t> </a:t>
            </a:r>
          </a:p>
          <a:p>
            <a:pPr marL="137160" indent="0">
              <a:buNone/>
            </a:pPr>
            <a:endParaRPr lang="en-GB" sz="2400" b="1" dirty="0" smtClean="0">
              <a:latin typeface="Arial" pitchFamily="34" charset="0"/>
              <a:cs typeface="Arial" pitchFamily="34" charset="0"/>
            </a:endParaRPr>
          </a:p>
          <a:p>
            <a:pPr marL="137160" indent="0">
              <a:buNone/>
            </a:pPr>
            <a:r>
              <a:rPr lang="en-GB" sz="2400" b="1" dirty="0" smtClean="0">
                <a:latin typeface="Arial" pitchFamily="34" charset="0"/>
                <a:cs typeface="Arial" pitchFamily="34" charset="0"/>
              </a:rPr>
              <a:t>Religion</a:t>
            </a:r>
          </a:p>
          <a:p>
            <a:r>
              <a:rPr lang="en-GB" sz="2400" b="1" dirty="0" smtClean="0">
                <a:latin typeface="Arial" pitchFamily="34" charset="0"/>
                <a:cs typeface="Arial" pitchFamily="34" charset="0"/>
              </a:rPr>
              <a:t>Monastery towns such or towns with cathedrals</a:t>
            </a:r>
          </a:p>
          <a:p>
            <a:r>
              <a:rPr lang="en-GB" sz="2400" b="1" dirty="0" err="1" smtClean="0">
                <a:latin typeface="Arial" pitchFamily="34" charset="0"/>
                <a:cs typeface="Arial" pitchFamily="34" charset="0"/>
              </a:rPr>
              <a:t>Rila</a:t>
            </a:r>
            <a:r>
              <a:rPr lang="en-GB" sz="2400" b="1" dirty="0" smtClean="0">
                <a:latin typeface="Arial" pitchFamily="34" charset="0"/>
                <a:cs typeface="Arial" pitchFamily="34" charset="0"/>
              </a:rPr>
              <a:t> in Bulgaria</a:t>
            </a:r>
          </a:p>
          <a:p>
            <a:r>
              <a:rPr lang="en-GB" sz="2400" b="1" dirty="0" err="1" smtClean="0">
                <a:latin typeface="Arial" pitchFamily="34" charset="0"/>
                <a:cs typeface="Arial" pitchFamily="34" charset="0"/>
              </a:rPr>
              <a:t>Melk</a:t>
            </a:r>
            <a:r>
              <a:rPr lang="en-GB" sz="2400" b="1" dirty="0" smtClean="0">
                <a:latin typeface="Arial" pitchFamily="34" charset="0"/>
                <a:cs typeface="Arial" pitchFamily="34" charset="0"/>
              </a:rPr>
              <a:t> in Austria</a:t>
            </a:r>
          </a:p>
          <a:p>
            <a:r>
              <a:rPr lang="en-GB" sz="2400" b="1" dirty="0" smtClean="0">
                <a:latin typeface="Arial" pitchFamily="34" charset="0"/>
                <a:cs typeface="Arial" pitchFamily="34" charset="0"/>
              </a:rPr>
              <a:t>Wells in England</a:t>
            </a:r>
          </a:p>
          <a:p>
            <a:pPr marL="137160" indent="0">
              <a:buNone/>
            </a:pPr>
            <a:endParaRPr lang="en-GB" dirty="0" smtClean="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952" y="1196752"/>
            <a:ext cx="3175000" cy="24003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861048"/>
            <a:ext cx="3506713" cy="26290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088" y="3861047"/>
            <a:ext cx="4209864" cy="2629009"/>
          </a:xfrm>
          <a:prstGeom prst="rect">
            <a:avLst/>
          </a:prstGeom>
        </p:spPr>
      </p:pic>
    </p:spTree>
    <p:extLst>
      <p:ext uri="{BB962C8B-B14F-4D97-AF65-F5344CB8AC3E}">
        <p14:creationId xmlns:p14="http://schemas.microsoft.com/office/powerpoint/2010/main" val="34065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188641"/>
            <a:ext cx="3935288" cy="3311798"/>
          </a:xfrm>
        </p:spPr>
        <p:txBody>
          <a:bodyPr>
            <a:normAutofit fontScale="92500"/>
          </a:bodyPr>
          <a:lstStyle/>
          <a:p>
            <a:pPr marL="137160" indent="0">
              <a:buNone/>
            </a:pPr>
            <a:r>
              <a:rPr lang="en-GB" b="1" dirty="0" smtClean="0">
                <a:latin typeface="Arial" pitchFamily="34" charset="0"/>
                <a:cs typeface="Arial" pitchFamily="34" charset="0"/>
              </a:rPr>
              <a:t>Iconic Architecture</a:t>
            </a:r>
          </a:p>
          <a:p>
            <a:pPr marL="137160" indent="0">
              <a:buNone/>
            </a:pPr>
            <a:endParaRPr lang="en-GB" sz="2400" b="1" dirty="0" smtClean="0">
              <a:latin typeface="Arial" pitchFamily="34" charset="0"/>
              <a:cs typeface="Arial" pitchFamily="34" charset="0"/>
            </a:endParaRPr>
          </a:p>
          <a:p>
            <a:pPr marL="137160" indent="0">
              <a:buNone/>
            </a:pPr>
            <a:r>
              <a:rPr lang="en-GB" sz="2400" b="1" dirty="0" smtClean="0">
                <a:latin typeface="Arial" pitchFamily="34" charset="0"/>
                <a:cs typeface="Arial" pitchFamily="34" charset="0"/>
              </a:rPr>
              <a:t>Fortifications</a:t>
            </a:r>
          </a:p>
          <a:p>
            <a:r>
              <a:rPr lang="en-GB" sz="2400" b="1" dirty="0" smtClean="0">
                <a:latin typeface="Arial" pitchFamily="34" charset="0"/>
                <a:cs typeface="Arial" pitchFamily="34" charset="0"/>
              </a:rPr>
              <a:t>Castle town of </a:t>
            </a:r>
            <a:r>
              <a:rPr lang="en-GB" sz="2400" b="1" dirty="0" err="1" smtClean="0">
                <a:latin typeface="Arial" pitchFamily="34" charset="0"/>
                <a:cs typeface="Arial" pitchFamily="34" charset="0"/>
              </a:rPr>
              <a:t>Vianden</a:t>
            </a:r>
            <a:r>
              <a:rPr lang="en-GB" sz="2400" b="1" dirty="0" smtClean="0">
                <a:latin typeface="Arial" pitchFamily="34" charset="0"/>
                <a:cs typeface="Arial" pitchFamily="34" charset="0"/>
              </a:rPr>
              <a:t>, Luxembourg</a:t>
            </a:r>
          </a:p>
          <a:p>
            <a:r>
              <a:rPr lang="en-GB" sz="2400" b="1" dirty="0" smtClean="0">
                <a:latin typeface="Arial" pitchFamily="34" charset="0"/>
                <a:cs typeface="Arial" pitchFamily="34" charset="0"/>
              </a:rPr>
              <a:t>Walled town of St </a:t>
            </a:r>
            <a:r>
              <a:rPr lang="en-GB" sz="2400" b="1" dirty="0" err="1" smtClean="0">
                <a:latin typeface="Arial" pitchFamily="34" charset="0"/>
                <a:cs typeface="Arial" pitchFamily="34" charset="0"/>
              </a:rPr>
              <a:t>Ursanne</a:t>
            </a:r>
            <a:r>
              <a:rPr lang="en-GB" sz="2400" b="1" dirty="0" smtClean="0">
                <a:latin typeface="Arial" pitchFamily="34" charset="0"/>
                <a:cs typeface="Arial" pitchFamily="34" charset="0"/>
              </a:rPr>
              <a:t>, Switzerland</a:t>
            </a:r>
          </a:p>
          <a:p>
            <a:r>
              <a:rPr lang="en-GB" sz="2400" b="1" dirty="0" smtClean="0">
                <a:latin typeface="Arial" pitchFamily="34" charset="0"/>
                <a:cs typeface="Arial" pitchFamily="34" charset="0"/>
              </a:rPr>
              <a:t>Bridge </a:t>
            </a:r>
            <a:r>
              <a:rPr lang="en-GB" sz="2400" b="1" dirty="0" err="1" smtClean="0">
                <a:latin typeface="Arial" pitchFamily="34" charset="0"/>
                <a:cs typeface="Arial" pitchFamily="34" charset="0"/>
              </a:rPr>
              <a:t>Cahors</a:t>
            </a:r>
            <a:r>
              <a:rPr lang="en-GB" sz="2400" b="1" dirty="0" smtClean="0">
                <a:latin typeface="Arial" pitchFamily="34" charset="0"/>
                <a:cs typeface="Arial" pitchFamily="34" charset="0"/>
              </a:rPr>
              <a:t>, France</a:t>
            </a:r>
            <a:endParaRPr lang="en-GB" sz="2400" b="1"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548" y="188640"/>
            <a:ext cx="4241924" cy="32860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60" y="3717032"/>
            <a:ext cx="3600400" cy="28803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547" y="3747492"/>
            <a:ext cx="3799813" cy="2849860"/>
          </a:xfrm>
          <a:prstGeom prst="rect">
            <a:avLst/>
          </a:prstGeom>
        </p:spPr>
      </p:pic>
    </p:spTree>
    <p:extLst>
      <p:ext uri="{BB962C8B-B14F-4D97-AF65-F5344CB8AC3E}">
        <p14:creationId xmlns:p14="http://schemas.microsoft.com/office/powerpoint/2010/main" val="3230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3"/>
            <a:ext cx="8784976" cy="892552"/>
          </a:xfrm>
          <a:prstGeom prst="rect">
            <a:avLst/>
          </a:prstGeom>
        </p:spPr>
        <p:txBody>
          <a:bodyPr wrap="square">
            <a:spAutoFit/>
          </a:bodyPr>
          <a:lstStyle/>
          <a:p>
            <a:pPr marL="137160" indent="0">
              <a:buNone/>
            </a:pPr>
            <a:r>
              <a:rPr lang="en-GB" sz="2800" b="1" dirty="0">
                <a:solidFill>
                  <a:srgbClr val="FF00FF"/>
                </a:solidFill>
                <a:latin typeface="Arial" pitchFamily="34" charset="0"/>
                <a:cs typeface="Arial" pitchFamily="34" charset="0"/>
              </a:rPr>
              <a:t>(b) Widening the </a:t>
            </a:r>
            <a:r>
              <a:rPr lang="en-GB" sz="2800" b="1" dirty="0" smtClean="0">
                <a:solidFill>
                  <a:srgbClr val="FF00FF"/>
                </a:solidFill>
                <a:latin typeface="Arial" pitchFamily="34" charset="0"/>
                <a:cs typeface="Arial" pitchFamily="34" charset="0"/>
              </a:rPr>
              <a:t>Choice</a:t>
            </a:r>
          </a:p>
          <a:p>
            <a:pPr marL="480060" indent="-342900">
              <a:buFont typeface="Wingdings" pitchFamily="2" charset="2"/>
              <a:buChar char="q"/>
            </a:pPr>
            <a:r>
              <a:rPr lang="en-GB" sz="2400" b="1" dirty="0" smtClean="0">
                <a:latin typeface="Arial" pitchFamily="34" charset="0"/>
                <a:cs typeface="Arial" pitchFamily="34" charset="0"/>
              </a:rPr>
              <a:t> Away </a:t>
            </a:r>
            <a:r>
              <a:rPr lang="en-GB" sz="2400" b="1" dirty="0">
                <a:latin typeface="Arial" pitchFamily="34" charset="0"/>
                <a:cs typeface="Arial" pitchFamily="34" charset="0"/>
              </a:rPr>
              <a:t>from the </a:t>
            </a:r>
            <a:r>
              <a:rPr lang="en-GB" sz="2400" b="1" dirty="0" smtClean="0">
                <a:latin typeface="Arial" pitchFamily="34" charset="0"/>
                <a:cs typeface="Arial" pitchFamily="34" charset="0"/>
              </a:rPr>
              <a:t>‘honey </a:t>
            </a:r>
            <a:r>
              <a:rPr lang="en-GB" sz="2400" b="1" dirty="0">
                <a:latin typeface="Arial" pitchFamily="34" charset="0"/>
                <a:cs typeface="Arial" pitchFamily="34" charset="0"/>
              </a:rPr>
              <a:t>pots</a:t>
            </a:r>
            <a:r>
              <a:rPr lang="en-GB" sz="2400" b="1" dirty="0" smtClean="0">
                <a:latin typeface="Arial" pitchFamily="34" charset="0"/>
                <a:cs typeface="Arial" pitchFamily="34" charset="0"/>
              </a:rPr>
              <a:t>’ - Island </a:t>
            </a:r>
            <a:r>
              <a:rPr lang="en-GB" sz="2400" b="1" dirty="0">
                <a:latin typeface="Arial" pitchFamily="34" charset="0"/>
                <a:cs typeface="Arial" pitchFamily="34" charset="0"/>
              </a:rPr>
              <a:t>of Nin, Croatia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996962"/>
            <a:ext cx="2647901" cy="1638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860736"/>
            <a:ext cx="3144589" cy="23762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033716"/>
            <a:ext cx="2280493" cy="16019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112" y="1988840"/>
            <a:ext cx="3170223" cy="237132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1112" y="4581128"/>
            <a:ext cx="3170223" cy="207828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7" y="5357901"/>
            <a:ext cx="1944215" cy="1297069"/>
          </a:xfrm>
          <a:prstGeom prst="rect">
            <a:avLst/>
          </a:prstGeom>
        </p:spPr>
      </p:pic>
    </p:spTree>
    <p:extLst>
      <p:ext uri="{BB962C8B-B14F-4D97-AF65-F5344CB8AC3E}">
        <p14:creationId xmlns:p14="http://schemas.microsoft.com/office/powerpoint/2010/main" val="28945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92896"/>
            <a:ext cx="8352928" cy="3046988"/>
          </a:xfrm>
          <a:prstGeom prst="rect">
            <a:avLst/>
          </a:prstGeom>
        </p:spPr>
        <p:txBody>
          <a:bodyPr wrap="square">
            <a:spAutoFit/>
          </a:bodyPr>
          <a:lstStyle/>
          <a:p>
            <a:pPr marL="137160" indent="0">
              <a:buNone/>
            </a:pPr>
            <a:r>
              <a:rPr lang="en-GB" sz="3200" b="1" dirty="0">
                <a:solidFill>
                  <a:srgbClr val="FF00FF"/>
                </a:solidFill>
                <a:latin typeface="Arial" pitchFamily="34" charset="0"/>
                <a:cs typeface="Arial" pitchFamily="34" charset="0"/>
              </a:rPr>
              <a:t>(c) Festivals, Pageants, </a:t>
            </a:r>
            <a:r>
              <a:rPr lang="en-GB" sz="3200" b="1" dirty="0" smtClean="0">
                <a:solidFill>
                  <a:srgbClr val="FF00FF"/>
                </a:solidFill>
                <a:latin typeface="Arial" pitchFamily="34" charset="0"/>
                <a:cs typeface="Arial" pitchFamily="34" charset="0"/>
              </a:rPr>
              <a:t>Carnivals</a:t>
            </a:r>
          </a:p>
          <a:p>
            <a:pPr marL="137160" indent="0">
              <a:buNone/>
            </a:pPr>
            <a:endParaRPr lang="en-GB" sz="3200" b="1" dirty="0" smtClean="0">
              <a:latin typeface="Arial" pitchFamily="34" charset="0"/>
              <a:cs typeface="Arial" pitchFamily="34" charset="0"/>
            </a:endParaRPr>
          </a:p>
          <a:p>
            <a:pPr marL="594360" indent="-457200">
              <a:buFont typeface="Wingdings" pitchFamily="2" charset="2"/>
              <a:buChar char="q"/>
            </a:pPr>
            <a:r>
              <a:rPr lang="en-GB" sz="2400" b="1" dirty="0" smtClean="0">
                <a:latin typeface="Arial" pitchFamily="34" charset="0"/>
                <a:cs typeface="Arial" pitchFamily="34" charset="0"/>
              </a:rPr>
              <a:t>Can be aimed at local, regional, national or even international audiences</a:t>
            </a:r>
          </a:p>
          <a:p>
            <a:pPr marL="594360" indent="-457200">
              <a:buFont typeface="Wingdings" pitchFamily="2" charset="2"/>
              <a:buChar char="q"/>
            </a:pPr>
            <a:r>
              <a:rPr lang="en-GB" sz="2400" b="1" dirty="0" smtClean="0">
                <a:latin typeface="Arial" pitchFamily="34" charset="0"/>
                <a:cs typeface="Arial" pitchFamily="34" charset="0"/>
              </a:rPr>
              <a:t>Staging events can be on a regular annual basis or just for very special events</a:t>
            </a:r>
          </a:p>
          <a:p>
            <a:pPr marL="137160" indent="0">
              <a:buNone/>
            </a:pP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146772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9"/>
            <a:ext cx="8640960" cy="1261884"/>
          </a:xfrm>
          <a:prstGeom prst="rect">
            <a:avLst/>
          </a:prstGeom>
        </p:spPr>
        <p:txBody>
          <a:bodyPr wrap="square">
            <a:spAutoFit/>
          </a:bodyPr>
          <a:lstStyle/>
          <a:p>
            <a:pPr marL="891540" lvl="1" indent="-571500">
              <a:buFont typeface="Wingdings" pitchFamily="2" charset="2"/>
              <a:buChar char="q"/>
            </a:pPr>
            <a:r>
              <a:rPr lang="en-GB" sz="2800" b="1" dirty="0">
                <a:latin typeface="Arial" pitchFamily="34" charset="0"/>
                <a:cs typeface="Arial" pitchFamily="34" charset="0"/>
              </a:rPr>
              <a:t>Spring, summer or winter festivals</a:t>
            </a:r>
          </a:p>
          <a:p>
            <a:pPr marL="1211580" lvl="1" indent="-342900">
              <a:buFont typeface="Wingdings" pitchFamily="2" charset="2"/>
              <a:buChar char="q"/>
            </a:pPr>
            <a:r>
              <a:rPr lang="en-GB" sz="2400" b="1" dirty="0">
                <a:latin typeface="Arial" pitchFamily="34" charset="0"/>
                <a:cs typeface="Arial" pitchFamily="34" charset="0"/>
              </a:rPr>
              <a:t>Russian winter festivals</a:t>
            </a:r>
          </a:p>
          <a:p>
            <a:pPr marL="1211580" lvl="1" indent="-342900">
              <a:buFont typeface="Wingdings" pitchFamily="2" charset="2"/>
              <a:buChar char="q"/>
            </a:pPr>
            <a:r>
              <a:rPr lang="en-GB" sz="2400" b="1" dirty="0" err="1" smtClean="0">
                <a:latin typeface="Arial" pitchFamily="34" charset="0"/>
                <a:cs typeface="Arial" pitchFamily="34" charset="0"/>
              </a:rPr>
              <a:t>Binche</a:t>
            </a:r>
            <a:r>
              <a:rPr lang="en-GB" sz="2400" b="1" dirty="0" smtClean="0">
                <a:latin typeface="Arial" pitchFamily="34" charset="0"/>
                <a:cs typeface="Arial" pitchFamily="34" charset="0"/>
              </a:rPr>
              <a:t> </a:t>
            </a:r>
            <a:r>
              <a:rPr lang="en-GB" sz="2400" b="1" dirty="0">
                <a:latin typeface="Arial" pitchFamily="34" charset="0"/>
                <a:cs typeface="Arial" pitchFamily="34" charset="0"/>
              </a:rPr>
              <a:t>Spring Festival, </a:t>
            </a:r>
            <a:r>
              <a:rPr lang="en-GB" sz="2400" b="1" dirty="0" smtClean="0">
                <a:latin typeface="Arial" pitchFamily="34" charset="0"/>
                <a:cs typeface="Arial" pitchFamily="34" charset="0"/>
              </a:rPr>
              <a:t>Belgium</a:t>
            </a:r>
            <a:endParaRPr lang="en-GB" sz="2400" b="1"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967" y="3717032"/>
            <a:ext cx="4059505" cy="29093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72816"/>
            <a:ext cx="3984800" cy="2637000"/>
          </a:xfrm>
          <a:prstGeom prst="rect">
            <a:avLst/>
          </a:prstGeom>
        </p:spPr>
      </p:pic>
    </p:spTree>
    <p:extLst>
      <p:ext uri="{BB962C8B-B14F-4D97-AF65-F5344CB8AC3E}">
        <p14:creationId xmlns:p14="http://schemas.microsoft.com/office/powerpoint/2010/main" val="26961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400" dirty="0" smtClean="0">
                <a:solidFill>
                  <a:srgbClr val="FF00FF"/>
                </a:solidFill>
                <a:latin typeface="Accord Heavy SF" pitchFamily="34" charset="0"/>
              </a:rPr>
              <a:t>ECOVAST NGO</a:t>
            </a:r>
            <a:r>
              <a:rPr lang="en-GB" sz="2400" dirty="0">
                <a:solidFill>
                  <a:srgbClr val="FF00FF"/>
                </a:solidFill>
                <a:latin typeface="Accord Heavy SF" pitchFamily="34" charset="0"/>
              </a:rPr>
              <a:t/>
            </a:r>
            <a:br>
              <a:rPr lang="en-GB" sz="2400" dirty="0">
                <a:solidFill>
                  <a:srgbClr val="FF00FF"/>
                </a:solidFill>
                <a:latin typeface="Accord Heavy SF" pitchFamily="34" charset="0"/>
              </a:rPr>
            </a:br>
            <a:endParaRPr lang="en-GB" sz="2400" dirty="0">
              <a:solidFill>
                <a:srgbClr val="FFC000"/>
              </a:solidFill>
              <a:latin typeface="Accord Heavy SF" pitchFamily="34" charset="0"/>
            </a:endParaRPr>
          </a:p>
        </p:txBody>
      </p:sp>
      <p:sp>
        <p:nvSpPr>
          <p:cNvPr id="3" name="Content Placeholder 2"/>
          <p:cNvSpPr>
            <a:spLocks noGrp="1"/>
          </p:cNvSpPr>
          <p:nvPr>
            <p:ph idx="1"/>
          </p:nvPr>
        </p:nvSpPr>
        <p:spPr>
          <a:xfrm>
            <a:off x="457200" y="1340768"/>
            <a:ext cx="8435280" cy="5184576"/>
          </a:xfrm>
        </p:spPr>
        <p:txBody>
          <a:bodyPr>
            <a:normAutofit fontScale="70000" lnSpcReduction="20000"/>
          </a:bodyPr>
          <a:lstStyle/>
          <a:p>
            <a:r>
              <a:rPr lang="en-GB" sz="3400" b="1" dirty="0" smtClean="0">
                <a:latin typeface="Arial" pitchFamily="34" charset="0"/>
                <a:cs typeface="Arial" pitchFamily="34" charset="0"/>
              </a:rPr>
              <a:t>ECOVAST is an International Non Government Organisation set up in 1984 – 10 national sections</a:t>
            </a:r>
          </a:p>
          <a:p>
            <a:r>
              <a:rPr lang="en-GB" sz="3400" b="1" dirty="0" smtClean="0">
                <a:latin typeface="Arial" pitchFamily="34" charset="0"/>
                <a:cs typeface="Arial" pitchFamily="34" charset="0"/>
              </a:rPr>
              <a:t>Its remit is to foster the </a:t>
            </a:r>
            <a:r>
              <a:rPr lang="en-GB" sz="3400" b="1" dirty="0" smtClean="0">
                <a:solidFill>
                  <a:srgbClr val="FFC000"/>
                </a:solidFill>
                <a:latin typeface="Arial" pitchFamily="34" charset="0"/>
                <a:cs typeface="Arial" pitchFamily="34" charset="0"/>
              </a:rPr>
              <a:t>economic, social and cultural vitality and identity of rural communities (villages and small towns) throughout Europe</a:t>
            </a:r>
          </a:p>
          <a:p>
            <a:r>
              <a:rPr lang="en-GB" sz="3400" b="1" dirty="0" smtClean="0">
                <a:latin typeface="Arial" pitchFamily="34" charset="0"/>
                <a:cs typeface="Arial" pitchFamily="34" charset="0"/>
              </a:rPr>
              <a:t>Its key areas of work are small towns; landscape identification; rural buildings/heritage and rural tourism</a:t>
            </a:r>
          </a:p>
          <a:p>
            <a:r>
              <a:rPr lang="en-GB" sz="3400" b="1" dirty="0" smtClean="0">
                <a:latin typeface="Arial" pitchFamily="34" charset="0"/>
                <a:cs typeface="Arial" pitchFamily="34" charset="0"/>
              </a:rPr>
              <a:t>We have been working for nearly 30 years to promote small towns and are using this experience to try and influence policy makers in both the Council of Europe and the European Commission</a:t>
            </a:r>
          </a:p>
          <a:p>
            <a:pPr lvl="1"/>
            <a:r>
              <a:rPr lang="en-GB" sz="2900" b="1" dirty="0" smtClean="0">
                <a:latin typeface="Arial" pitchFamily="34" charset="0"/>
                <a:cs typeface="Arial" pitchFamily="34" charset="0"/>
              </a:rPr>
              <a:t>we have prepared a formal Position Paper on ‘The Importance of Small Towns’ (October 2013) to submit</a:t>
            </a:r>
          </a:p>
          <a:p>
            <a:pPr lvl="1"/>
            <a:r>
              <a:rPr lang="en-GB" sz="2900" b="1" dirty="0" smtClean="0">
                <a:latin typeface="Arial" pitchFamily="34" charset="0"/>
                <a:cs typeface="Arial" pitchFamily="34" charset="0"/>
              </a:rPr>
              <a:t>ECOVAST has developed these ideas through discussions on small towns at 27 events in 14 countries</a:t>
            </a:r>
          </a:p>
          <a:p>
            <a:endParaRPr lang="en-GB" b="1" dirty="0" smtClean="0">
              <a:latin typeface="Arial" pitchFamily="34" charset="0"/>
              <a:cs typeface="Arial" pitchFamily="34" charset="0"/>
            </a:endParaRPr>
          </a:p>
          <a:p>
            <a:endParaRPr lang="en-GB" b="1" dirty="0">
              <a:latin typeface="Arial" pitchFamily="34" charset="0"/>
              <a:cs typeface="Arial" pitchFamily="34" charset="0"/>
            </a:endParaRPr>
          </a:p>
        </p:txBody>
      </p:sp>
    </p:spTree>
    <p:extLst>
      <p:ext uri="{BB962C8B-B14F-4D97-AF65-F5344CB8AC3E}">
        <p14:creationId xmlns:p14="http://schemas.microsoft.com/office/powerpoint/2010/main" val="17076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1"/>
            <a:ext cx="8568952" cy="2431435"/>
          </a:xfrm>
          <a:prstGeom prst="rect">
            <a:avLst/>
          </a:prstGeom>
        </p:spPr>
        <p:txBody>
          <a:bodyPr wrap="square">
            <a:spAutoFit/>
          </a:bodyPr>
          <a:lstStyle/>
          <a:p>
            <a:pPr marL="891540" lvl="1" indent="-571500">
              <a:buFont typeface="Wingdings" pitchFamily="2" charset="2"/>
              <a:buChar char="q"/>
            </a:pPr>
            <a:r>
              <a:rPr lang="en-GB" sz="2800" b="1" dirty="0">
                <a:latin typeface="Arial" pitchFamily="34" charset="0"/>
                <a:cs typeface="Arial" pitchFamily="34" charset="0"/>
              </a:rPr>
              <a:t>Famous Battles</a:t>
            </a:r>
          </a:p>
          <a:p>
            <a:pPr marL="1211580" lvl="1" indent="-342900">
              <a:buFont typeface="Wingdings" pitchFamily="2" charset="2"/>
              <a:buChar char="q"/>
            </a:pPr>
            <a:r>
              <a:rPr lang="en-GB" sz="2400" b="1" dirty="0" err="1">
                <a:latin typeface="Arial" pitchFamily="34" charset="0"/>
                <a:cs typeface="Arial" pitchFamily="34" charset="0"/>
              </a:rPr>
              <a:t>Grunwald</a:t>
            </a:r>
            <a:r>
              <a:rPr lang="en-GB" sz="2400" b="1" dirty="0">
                <a:latin typeface="Arial" pitchFamily="34" charset="0"/>
                <a:cs typeface="Arial" pitchFamily="34" charset="0"/>
              </a:rPr>
              <a:t>, </a:t>
            </a:r>
            <a:r>
              <a:rPr lang="en-GB" sz="2400" b="1" dirty="0" smtClean="0">
                <a:latin typeface="Arial" pitchFamily="34" charset="0"/>
                <a:cs typeface="Arial" pitchFamily="34" charset="0"/>
              </a:rPr>
              <a:t>Germany</a:t>
            </a:r>
          </a:p>
          <a:p>
            <a:pPr marL="1211580" lvl="1" indent="-342900">
              <a:buFont typeface="Wingdings" pitchFamily="2" charset="2"/>
              <a:buChar char="q"/>
            </a:pPr>
            <a:r>
              <a:rPr lang="en-GB" sz="2400" b="1" dirty="0" smtClean="0">
                <a:latin typeface="Arial" pitchFamily="34" charset="0"/>
                <a:cs typeface="Arial" pitchFamily="34" charset="0"/>
              </a:rPr>
              <a:t>Battle, England</a:t>
            </a:r>
          </a:p>
          <a:p>
            <a:pPr marL="754380" indent="-342900">
              <a:buFont typeface="Wingdings" pitchFamily="2" charset="2"/>
              <a:buChar char="q"/>
            </a:pPr>
            <a:r>
              <a:rPr lang="en-GB" sz="2800" b="1" dirty="0" smtClean="0">
                <a:latin typeface="Arial" pitchFamily="34" charset="0"/>
                <a:cs typeface="Arial" pitchFamily="34" charset="0"/>
              </a:rPr>
              <a:t>Poetry, Book Festivals</a:t>
            </a:r>
          </a:p>
          <a:p>
            <a:pPr marL="1211580" lvl="1" indent="-342900">
              <a:buFont typeface="Wingdings" pitchFamily="2" charset="2"/>
              <a:buChar char="q"/>
            </a:pPr>
            <a:r>
              <a:rPr lang="en-GB" sz="2400" b="1" dirty="0" smtClean="0">
                <a:latin typeface="Arial" pitchFamily="34" charset="0"/>
                <a:cs typeface="Arial" pitchFamily="34" charset="0"/>
              </a:rPr>
              <a:t>Poetry </a:t>
            </a:r>
            <a:r>
              <a:rPr lang="en-GB" sz="2400" b="1" dirty="0" err="1" smtClean="0">
                <a:latin typeface="Arial" pitchFamily="34" charset="0"/>
                <a:cs typeface="Arial" pitchFamily="34" charset="0"/>
              </a:rPr>
              <a:t>Struga</a:t>
            </a:r>
            <a:r>
              <a:rPr lang="en-GB" sz="2400" b="1" dirty="0" smtClean="0">
                <a:latin typeface="Arial" pitchFamily="34" charset="0"/>
                <a:cs typeface="Arial" pitchFamily="34" charset="0"/>
              </a:rPr>
              <a:t>, Macedonia</a:t>
            </a:r>
          </a:p>
          <a:p>
            <a:pPr marL="1211580" lvl="1" indent="-342900">
              <a:buFont typeface="Wingdings" pitchFamily="2" charset="2"/>
              <a:buChar char="q"/>
            </a:pPr>
            <a:r>
              <a:rPr lang="en-GB" sz="2400" b="1" dirty="0" smtClean="0">
                <a:latin typeface="Arial" pitchFamily="34" charset="0"/>
                <a:cs typeface="Arial" pitchFamily="34" charset="0"/>
              </a:rPr>
              <a:t>Hay Book festival, Wales</a:t>
            </a:r>
            <a:endParaRPr lang="en-GB" sz="2500" b="1"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472" y="188640"/>
            <a:ext cx="3231854" cy="20162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077072"/>
            <a:ext cx="3333750" cy="25083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70" y="2981463"/>
            <a:ext cx="1712521" cy="243782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471" y="4077072"/>
            <a:ext cx="1780942" cy="25202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6336" y="2338548"/>
            <a:ext cx="1280989" cy="154168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2338549"/>
            <a:ext cx="2206341" cy="1541681"/>
          </a:xfrm>
          <a:prstGeom prst="rect">
            <a:avLst/>
          </a:prstGeom>
        </p:spPr>
      </p:pic>
    </p:spTree>
    <p:extLst>
      <p:ext uri="{BB962C8B-B14F-4D97-AF65-F5344CB8AC3E}">
        <p14:creationId xmlns:p14="http://schemas.microsoft.com/office/powerpoint/2010/main" val="86292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additive="base">
                                        <p:cTn id="5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9"/>
            <a:ext cx="8640960" cy="1738938"/>
          </a:xfrm>
          <a:prstGeom prst="rect">
            <a:avLst/>
          </a:prstGeom>
        </p:spPr>
        <p:txBody>
          <a:bodyPr wrap="square">
            <a:spAutoFit/>
          </a:bodyPr>
          <a:lstStyle/>
          <a:p>
            <a:pPr marL="891540" lvl="1" indent="-571500">
              <a:buFont typeface="Wingdings" pitchFamily="2" charset="2"/>
              <a:buChar char="q"/>
            </a:pPr>
            <a:r>
              <a:rPr lang="en-GB" sz="3200" b="1" dirty="0">
                <a:latin typeface="Arial" pitchFamily="34" charset="0"/>
                <a:cs typeface="Arial" pitchFamily="34" charset="0"/>
              </a:rPr>
              <a:t>Music festivals</a:t>
            </a:r>
          </a:p>
          <a:p>
            <a:pPr marL="1211580" lvl="1" indent="-342900">
              <a:buFont typeface="Wingdings" pitchFamily="2" charset="2"/>
              <a:buChar char="q"/>
            </a:pPr>
            <a:r>
              <a:rPr lang="en-GB" sz="2400" b="1" dirty="0" err="1">
                <a:latin typeface="Arial" pitchFamily="34" charset="0"/>
                <a:cs typeface="Arial" pitchFamily="34" charset="0"/>
              </a:rPr>
              <a:t>Granna</a:t>
            </a:r>
            <a:r>
              <a:rPr lang="en-GB" sz="2400" b="1" dirty="0">
                <a:latin typeface="Arial" pitchFamily="34" charset="0"/>
                <a:cs typeface="Arial" pitchFamily="34" charset="0"/>
              </a:rPr>
              <a:t> Blue Grass, Sweden</a:t>
            </a:r>
          </a:p>
          <a:p>
            <a:pPr marL="1211580" lvl="1" indent="-342900">
              <a:buFont typeface="Wingdings" pitchFamily="2" charset="2"/>
              <a:buChar char="q"/>
            </a:pPr>
            <a:r>
              <a:rPr lang="en-GB" sz="2400" b="1" dirty="0">
                <a:latin typeface="Arial" pitchFamily="34" charset="0"/>
                <a:cs typeface="Arial" pitchFamily="34" charset="0"/>
              </a:rPr>
              <a:t>Trumpet Festival </a:t>
            </a:r>
            <a:r>
              <a:rPr lang="en-GB" sz="2400" b="1" dirty="0" err="1">
                <a:latin typeface="Arial" pitchFamily="34" charset="0"/>
                <a:cs typeface="Arial" pitchFamily="34" charset="0"/>
              </a:rPr>
              <a:t>Guca</a:t>
            </a:r>
            <a:r>
              <a:rPr lang="en-GB" sz="2400" b="1" dirty="0">
                <a:latin typeface="Arial" pitchFamily="34" charset="0"/>
                <a:cs typeface="Arial" pitchFamily="34" charset="0"/>
              </a:rPr>
              <a:t>, Serbia</a:t>
            </a:r>
          </a:p>
          <a:p>
            <a:pPr marL="1211580" lvl="1" indent="-342900">
              <a:buFont typeface="Wingdings" pitchFamily="2" charset="2"/>
              <a:buChar char="q"/>
            </a:pPr>
            <a:r>
              <a:rPr lang="en-GB" sz="2400" b="1" dirty="0">
                <a:latin typeface="Arial" pitchFamily="34" charset="0"/>
                <a:cs typeface="Arial" pitchFamily="34" charset="0"/>
              </a:rPr>
              <a:t>Organ Festival </a:t>
            </a:r>
            <a:r>
              <a:rPr lang="en-GB" sz="2400" b="1" dirty="0" err="1">
                <a:latin typeface="Arial" pitchFamily="34" charset="0"/>
                <a:cs typeface="Arial" pitchFamily="34" charset="0"/>
              </a:rPr>
              <a:t>Kremnica</a:t>
            </a:r>
            <a:r>
              <a:rPr lang="en-GB" sz="2400" b="1" dirty="0">
                <a:latin typeface="Arial" pitchFamily="34" charset="0"/>
                <a:cs typeface="Arial" pitchFamily="34" charset="0"/>
              </a:rPr>
              <a:t>, Slovakia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049051"/>
            <a:ext cx="3456384" cy="2320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532953"/>
            <a:ext cx="3135172" cy="21675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532953"/>
            <a:ext cx="2973497" cy="21675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2689732"/>
            <a:ext cx="2520110" cy="1680073"/>
          </a:xfrm>
          <a:prstGeom prst="rect">
            <a:avLst/>
          </a:prstGeom>
        </p:spPr>
      </p:pic>
    </p:spTree>
    <p:extLst>
      <p:ext uri="{BB962C8B-B14F-4D97-AF65-F5344CB8AC3E}">
        <p14:creationId xmlns:p14="http://schemas.microsoft.com/office/powerpoint/2010/main" val="364707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12968" cy="1692771"/>
          </a:xfrm>
          <a:prstGeom prst="rect">
            <a:avLst/>
          </a:prstGeom>
        </p:spPr>
        <p:txBody>
          <a:bodyPr wrap="square">
            <a:spAutoFit/>
          </a:bodyPr>
          <a:lstStyle/>
          <a:p>
            <a:pPr marL="891540" lvl="1" indent="-571500">
              <a:buFont typeface="Wingdings" pitchFamily="2" charset="2"/>
              <a:buChar char="q"/>
            </a:pPr>
            <a:r>
              <a:rPr lang="en-GB" sz="2800" b="1" dirty="0">
                <a:latin typeface="Arial" pitchFamily="34" charset="0"/>
                <a:cs typeface="Arial" pitchFamily="34" charset="0"/>
              </a:rPr>
              <a:t>Folklore festivals</a:t>
            </a:r>
          </a:p>
          <a:p>
            <a:pPr marL="1211580" lvl="1" indent="-342900">
              <a:buFont typeface="Wingdings" pitchFamily="2" charset="2"/>
              <a:buChar char="q"/>
            </a:pPr>
            <a:r>
              <a:rPr lang="en-GB" sz="2400" b="1" dirty="0" err="1">
                <a:latin typeface="Arial" pitchFamily="34" charset="0"/>
                <a:cs typeface="Arial" pitchFamily="34" charset="0"/>
              </a:rPr>
              <a:t>Straznice</a:t>
            </a:r>
            <a:r>
              <a:rPr lang="en-GB" sz="2400" b="1" dirty="0">
                <a:latin typeface="Arial" pitchFamily="34" charset="0"/>
                <a:cs typeface="Arial" pitchFamily="34" charset="0"/>
              </a:rPr>
              <a:t>, Czech </a:t>
            </a:r>
            <a:r>
              <a:rPr lang="en-GB" sz="2400" b="1" dirty="0" smtClean="0">
                <a:latin typeface="Arial" pitchFamily="34" charset="0"/>
                <a:cs typeface="Arial" pitchFamily="34" charset="0"/>
              </a:rPr>
              <a:t>Republic; &amp; </a:t>
            </a:r>
            <a:r>
              <a:rPr lang="en-GB" sz="2400" b="1" dirty="0" err="1" smtClean="0">
                <a:latin typeface="Arial" pitchFamily="34" charset="0"/>
                <a:cs typeface="Arial" pitchFamily="34" charset="0"/>
              </a:rPr>
              <a:t>Talsi</a:t>
            </a:r>
            <a:r>
              <a:rPr lang="en-GB" sz="2400" b="1" dirty="0" smtClean="0">
                <a:latin typeface="Arial" pitchFamily="34" charset="0"/>
                <a:cs typeface="Arial" pitchFamily="34" charset="0"/>
              </a:rPr>
              <a:t>, Latvia</a:t>
            </a:r>
            <a:endParaRPr lang="en-GB" sz="2400" b="1" dirty="0">
              <a:latin typeface="Arial" pitchFamily="34" charset="0"/>
              <a:cs typeface="Arial" pitchFamily="34" charset="0"/>
            </a:endParaRPr>
          </a:p>
          <a:p>
            <a:pPr marL="1211580" lvl="1" indent="-342900">
              <a:buFont typeface="Wingdings" pitchFamily="2" charset="2"/>
              <a:buChar char="q"/>
            </a:pPr>
            <a:r>
              <a:rPr lang="en-GB" sz="2400" b="1" dirty="0">
                <a:latin typeface="Arial" pitchFamily="34" charset="0"/>
                <a:cs typeface="Arial" pitchFamily="34" charset="0"/>
              </a:rPr>
              <a:t>‘</a:t>
            </a:r>
            <a:r>
              <a:rPr lang="en-GB" sz="2400" b="1" dirty="0" err="1">
                <a:latin typeface="Arial" pitchFamily="34" charset="0"/>
                <a:cs typeface="Arial" pitchFamily="34" charset="0"/>
              </a:rPr>
              <a:t>Obby</a:t>
            </a:r>
            <a:r>
              <a:rPr lang="en-GB" sz="2400" b="1" dirty="0">
                <a:latin typeface="Arial" pitchFamily="34" charset="0"/>
                <a:cs typeface="Arial" pitchFamily="34" charset="0"/>
              </a:rPr>
              <a:t> ‘</a:t>
            </a:r>
            <a:r>
              <a:rPr lang="en-GB" sz="2400" b="1" dirty="0" smtClean="0">
                <a:latin typeface="Arial" pitchFamily="34" charset="0"/>
                <a:cs typeface="Arial" pitchFamily="34" charset="0"/>
              </a:rPr>
              <a:t>Oss, </a:t>
            </a:r>
            <a:r>
              <a:rPr lang="en-GB" sz="2400" b="1" dirty="0" err="1" smtClean="0">
                <a:latin typeface="Arial" pitchFamily="34" charset="0"/>
                <a:cs typeface="Arial" pitchFamily="34" charset="0"/>
              </a:rPr>
              <a:t>Padstow</a:t>
            </a:r>
            <a:r>
              <a:rPr lang="en-GB" sz="2400" b="1" dirty="0" smtClean="0">
                <a:latin typeface="Arial" pitchFamily="34" charset="0"/>
                <a:cs typeface="Arial" pitchFamily="34" charset="0"/>
              </a:rPr>
              <a:t> &amp; Furry Day, </a:t>
            </a:r>
            <a:r>
              <a:rPr lang="en-GB" sz="2400" b="1" dirty="0" err="1" smtClean="0">
                <a:latin typeface="Arial" pitchFamily="34" charset="0"/>
                <a:cs typeface="Arial" pitchFamily="34" charset="0"/>
              </a:rPr>
              <a:t>Helston</a:t>
            </a:r>
            <a:r>
              <a:rPr lang="en-GB" sz="2400" b="1" dirty="0" smtClean="0">
                <a:latin typeface="Arial" pitchFamily="34" charset="0"/>
                <a:cs typeface="Arial" pitchFamily="34" charset="0"/>
              </a:rPr>
              <a:t>, both festivals in England</a:t>
            </a:r>
            <a:endParaRPr lang="en-GB" sz="2400" b="1"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09403"/>
            <a:ext cx="4381500" cy="24669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809403"/>
            <a:ext cx="4084889" cy="24669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564716"/>
            <a:ext cx="2938016"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652" y="4546460"/>
            <a:ext cx="3456384" cy="2304256"/>
          </a:xfrm>
          <a:prstGeom prst="rect">
            <a:avLst/>
          </a:prstGeom>
        </p:spPr>
      </p:pic>
    </p:spTree>
    <p:extLst>
      <p:ext uri="{BB962C8B-B14F-4D97-AF65-F5344CB8AC3E}">
        <p14:creationId xmlns:p14="http://schemas.microsoft.com/office/powerpoint/2010/main" val="56395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424936" cy="892552"/>
          </a:xfrm>
          <a:prstGeom prst="rect">
            <a:avLst/>
          </a:prstGeom>
        </p:spPr>
        <p:txBody>
          <a:bodyPr wrap="square">
            <a:spAutoFit/>
          </a:bodyPr>
          <a:lstStyle/>
          <a:p>
            <a:pPr marL="891540" lvl="1" indent="-571500">
              <a:buFont typeface="Wingdings" pitchFamily="2" charset="2"/>
              <a:buChar char="q"/>
            </a:pPr>
            <a:r>
              <a:rPr lang="en-GB" sz="2800" b="1" dirty="0">
                <a:latin typeface="Arial" pitchFamily="34" charset="0"/>
                <a:cs typeface="Arial" pitchFamily="34" charset="0"/>
              </a:rPr>
              <a:t>Film festivals</a:t>
            </a:r>
          </a:p>
          <a:p>
            <a:pPr marL="1211580" lvl="1" indent="-342900">
              <a:buFont typeface="Wingdings" pitchFamily="2" charset="2"/>
              <a:buChar char="q"/>
            </a:pPr>
            <a:r>
              <a:rPr lang="en-GB" sz="2400" b="1" dirty="0">
                <a:latin typeface="Arial" pitchFamily="34" charset="0"/>
                <a:cs typeface="Arial" pitchFamily="34" charset="0"/>
              </a:rPr>
              <a:t>Midnight Sun Film Festival, </a:t>
            </a:r>
            <a:r>
              <a:rPr lang="en-GB" sz="2400" b="1" dirty="0" err="1">
                <a:latin typeface="Arial" pitchFamily="34" charset="0"/>
                <a:cs typeface="Arial" pitchFamily="34" charset="0"/>
              </a:rPr>
              <a:t>Sodankyla</a:t>
            </a:r>
            <a:r>
              <a:rPr lang="en-GB" sz="2400" b="1" dirty="0">
                <a:latin typeface="Arial" pitchFamily="34" charset="0"/>
                <a:cs typeface="Arial" pitchFamily="34" charset="0"/>
              </a:rPr>
              <a:t>, Finland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882" y="3212976"/>
            <a:ext cx="6412616" cy="34948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88" y="1070739"/>
            <a:ext cx="3810000" cy="2857500"/>
          </a:xfrm>
          <a:prstGeom prst="rect">
            <a:avLst/>
          </a:prstGeom>
        </p:spPr>
      </p:pic>
    </p:spTree>
    <p:extLst>
      <p:ext uri="{BB962C8B-B14F-4D97-AF65-F5344CB8AC3E}">
        <p14:creationId xmlns:p14="http://schemas.microsoft.com/office/powerpoint/2010/main" val="32491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60648"/>
            <a:ext cx="4043363" cy="6597352"/>
          </a:xfrm>
        </p:spPr>
        <p:txBody>
          <a:bodyPr>
            <a:normAutofit/>
          </a:bodyPr>
          <a:lstStyle/>
          <a:p>
            <a:pPr marL="137160" indent="0">
              <a:buNone/>
            </a:pPr>
            <a:r>
              <a:rPr lang="en-GB" b="1" dirty="0" smtClean="0">
                <a:solidFill>
                  <a:srgbClr val="FF00FF"/>
                </a:solidFill>
                <a:latin typeface="Arial" pitchFamily="34" charset="0"/>
                <a:cs typeface="Arial" pitchFamily="34" charset="0"/>
              </a:rPr>
              <a:t>(d) Tourist Trails</a:t>
            </a:r>
          </a:p>
          <a:p>
            <a:pPr marL="662940" lvl="1" indent="-342900">
              <a:buFont typeface="Wingdings" pitchFamily="2" charset="2"/>
              <a:buChar char="q"/>
            </a:pPr>
            <a:r>
              <a:rPr lang="en-GB" b="1" dirty="0" smtClean="0">
                <a:latin typeface="Arial" pitchFamily="34" charset="0"/>
                <a:cs typeface="Arial" pitchFamily="34" charset="0"/>
              </a:rPr>
              <a:t>The Romantic Road – Germany</a:t>
            </a:r>
          </a:p>
          <a:p>
            <a:pPr marL="662940" lvl="1" indent="-342900">
              <a:buFont typeface="Wingdings" pitchFamily="2" charset="2"/>
              <a:buChar char="q"/>
            </a:pPr>
            <a:endParaRPr lang="en-GB" b="1" dirty="0">
              <a:latin typeface="Arial" pitchFamily="34" charset="0"/>
              <a:cs typeface="Arial" pitchFamily="34" charset="0"/>
            </a:endParaRPr>
          </a:p>
          <a:p>
            <a:pPr marL="662940" lvl="1" indent="-342900">
              <a:buFont typeface="Wingdings" pitchFamily="2" charset="2"/>
              <a:buChar char="q"/>
            </a:pPr>
            <a:endParaRPr lang="en-GB" b="1" dirty="0" smtClean="0">
              <a:latin typeface="Arial" pitchFamily="34" charset="0"/>
              <a:cs typeface="Arial" pitchFamily="34" charset="0"/>
            </a:endParaRPr>
          </a:p>
          <a:p>
            <a:pPr marL="662940" lvl="1" indent="-342900">
              <a:buFont typeface="Wingdings" pitchFamily="2" charset="2"/>
              <a:buChar char="q"/>
            </a:pPr>
            <a:endParaRPr lang="en-GB" b="1" dirty="0">
              <a:latin typeface="Arial" pitchFamily="34" charset="0"/>
              <a:cs typeface="Arial" pitchFamily="34" charset="0"/>
            </a:endParaRPr>
          </a:p>
          <a:p>
            <a:pPr marL="662940" lvl="1" indent="-342900">
              <a:buFont typeface="Wingdings" pitchFamily="2" charset="2"/>
              <a:buChar char="q"/>
            </a:pPr>
            <a:endParaRPr lang="en-GB" b="1" dirty="0" smtClean="0">
              <a:latin typeface="Arial" pitchFamily="34" charset="0"/>
              <a:cs typeface="Arial" pitchFamily="34" charset="0"/>
            </a:endParaRPr>
          </a:p>
          <a:p>
            <a:pPr marL="662940" lvl="1" indent="-342900">
              <a:buFont typeface="Wingdings" pitchFamily="2" charset="2"/>
              <a:buChar char="q"/>
            </a:pPr>
            <a:endParaRPr lang="en-GB" b="1" dirty="0">
              <a:latin typeface="Arial" pitchFamily="34" charset="0"/>
              <a:cs typeface="Arial" pitchFamily="34" charset="0"/>
            </a:endParaRPr>
          </a:p>
          <a:p>
            <a:pPr marL="662940" lvl="1" indent="-342900">
              <a:buFont typeface="Wingdings" pitchFamily="2" charset="2"/>
              <a:buChar char="q"/>
            </a:pPr>
            <a:endParaRPr lang="en-GB" b="1" dirty="0" smtClean="0">
              <a:latin typeface="Arial" pitchFamily="34" charset="0"/>
              <a:cs typeface="Arial" pitchFamily="34" charset="0"/>
            </a:endParaRPr>
          </a:p>
          <a:p>
            <a:pPr marL="662940" lvl="1" indent="-342900">
              <a:buFont typeface="Wingdings" pitchFamily="2" charset="2"/>
              <a:buChar char="q"/>
            </a:pPr>
            <a:endParaRPr lang="en-GB" b="1" dirty="0" smtClean="0">
              <a:latin typeface="Arial" pitchFamily="34" charset="0"/>
              <a:cs typeface="Arial" pitchFamily="34" charset="0"/>
            </a:endParaRPr>
          </a:p>
          <a:p>
            <a:pPr marL="662940" lvl="1" indent="-342900">
              <a:buFont typeface="Wingdings" pitchFamily="2" charset="2"/>
              <a:buChar char="q"/>
            </a:pPr>
            <a:endParaRPr lang="en-GB" b="1" dirty="0" smtClean="0">
              <a:latin typeface="Arial" pitchFamily="34" charset="0"/>
              <a:cs typeface="Arial" pitchFamily="34" charset="0"/>
            </a:endParaRPr>
          </a:p>
          <a:p>
            <a:pPr marL="662940" lvl="1" indent="-342900">
              <a:buFont typeface="Wingdings" pitchFamily="2" charset="2"/>
              <a:buChar char="q"/>
            </a:pPr>
            <a:r>
              <a:rPr lang="en-GB" b="1" dirty="0" smtClean="0">
                <a:latin typeface="Arial" pitchFamily="34" charset="0"/>
                <a:cs typeface="Arial" pitchFamily="34" charset="0"/>
              </a:rPr>
              <a:t>Cultural Tourism trail in Romania – Byzantine heritage north of the Danube</a:t>
            </a:r>
            <a:endParaRPr lang="en-GB" b="1" dirty="0">
              <a:latin typeface="Arial" pitchFamily="34" charset="0"/>
              <a:cs typeface="Arial" pitchFamily="34" charset="0"/>
            </a:endParaRPr>
          </a:p>
        </p:txBody>
      </p:sp>
      <p:pic>
        <p:nvPicPr>
          <p:cNvPr id="614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716016" y="332656"/>
            <a:ext cx="3959225" cy="29813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29000"/>
            <a:ext cx="396044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772816"/>
            <a:ext cx="4195936" cy="2845296"/>
          </a:xfrm>
          <a:prstGeom prst="rect">
            <a:avLst/>
          </a:prstGeom>
        </p:spPr>
      </p:pic>
    </p:spTree>
    <p:extLst>
      <p:ext uri="{BB962C8B-B14F-4D97-AF65-F5344CB8AC3E}">
        <p14:creationId xmlns:p14="http://schemas.microsoft.com/office/powerpoint/2010/main" val="23434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additive="base">
                                        <p:cTn id="31" dur="500" fill="hold"/>
                                        <p:tgtEl>
                                          <p:spTgt spid="6146"/>
                                        </p:tgtEl>
                                        <p:attrNameLst>
                                          <p:attrName>ppt_x</p:attrName>
                                        </p:attrNameLst>
                                      </p:cBhvr>
                                      <p:tavLst>
                                        <p:tav tm="0">
                                          <p:val>
                                            <p:strVal val="#ppt_x"/>
                                          </p:val>
                                        </p:tav>
                                        <p:tav tm="100000">
                                          <p:val>
                                            <p:strVal val="#ppt_x"/>
                                          </p:val>
                                        </p:tav>
                                      </p:tavLst>
                                    </p:anim>
                                    <p:anim calcmode="lin" valueType="num">
                                      <p:cBhvr additive="base">
                                        <p:cTn id="3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213672" y="476672"/>
            <a:ext cx="3606800" cy="2947988"/>
          </a:xfrm>
        </p:spPr>
      </p:pic>
      <p:sp>
        <p:nvSpPr>
          <p:cNvPr id="6" name="Content Placeholder 5"/>
          <p:cNvSpPr>
            <a:spLocks noGrp="1"/>
          </p:cNvSpPr>
          <p:nvPr>
            <p:ph sz="half" idx="4294967295"/>
          </p:nvPr>
        </p:nvSpPr>
        <p:spPr>
          <a:xfrm>
            <a:off x="0" y="116633"/>
            <a:ext cx="5004048" cy="6531818"/>
          </a:xfrm>
        </p:spPr>
        <p:txBody>
          <a:bodyPr>
            <a:normAutofit/>
          </a:bodyPr>
          <a:lstStyle/>
          <a:p>
            <a:pPr marL="137160" indent="0">
              <a:buNone/>
            </a:pPr>
            <a:r>
              <a:rPr lang="en-GB" b="1" dirty="0" smtClean="0">
                <a:solidFill>
                  <a:srgbClr val="FF00FF"/>
                </a:solidFill>
                <a:latin typeface="Arial" pitchFamily="34" charset="0"/>
                <a:cs typeface="Arial" pitchFamily="34" charset="0"/>
              </a:rPr>
              <a:t>(e) Celebrating Local Industries</a:t>
            </a:r>
          </a:p>
          <a:p>
            <a:pPr>
              <a:buFont typeface="Wingdings" pitchFamily="2" charset="2"/>
              <a:buChar char="q"/>
            </a:pPr>
            <a:endParaRPr lang="en-GB" sz="2400" b="1" dirty="0" smtClean="0">
              <a:latin typeface="Arial" pitchFamily="34" charset="0"/>
              <a:cs typeface="Arial" pitchFamily="34" charset="0"/>
            </a:endParaRPr>
          </a:p>
          <a:p>
            <a:pPr>
              <a:buFont typeface="Wingdings" pitchFamily="2" charset="2"/>
              <a:buChar char="q"/>
            </a:pPr>
            <a:r>
              <a:rPr lang="en-GB" sz="2400" b="1" dirty="0" smtClean="0">
                <a:latin typeface="Arial" pitchFamily="34" charset="0"/>
                <a:cs typeface="Arial" pitchFamily="34" charset="0"/>
              </a:rPr>
              <a:t>Many former mining towns are trying to exploit their past as centres for gold, silver, copper, iron ore, slate or mercury mining: Blaenau </a:t>
            </a:r>
            <a:r>
              <a:rPr lang="en-GB" sz="2400" b="1" dirty="0" err="1" smtClean="0">
                <a:latin typeface="Arial" pitchFamily="34" charset="0"/>
                <a:cs typeface="Arial" pitchFamily="34" charset="0"/>
              </a:rPr>
              <a:t>Ffestiniog</a:t>
            </a:r>
            <a:r>
              <a:rPr lang="en-GB" sz="2400" b="1" dirty="0" smtClean="0">
                <a:latin typeface="Arial" pitchFamily="34" charset="0"/>
                <a:cs typeface="Arial" pitchFamily="34" charset="0"/>
              </a:rPr>
              <a:t>, Wales</a:t>
            </a:r>
          </a:p>
          <a:p>
            <a:pPr>
              <a:buFont typeface="Wingdings" pitchFamily="2" charset="2"/>
              <a:buChar char="q"/>
            </a:pPr>
            <a:r>
              <a:rPr lang="en-GB" sz="2400" b="1" dirty="0" err="1" smtClean="0">
                <a:latin typeface="Arial" pitchFamily="34" charset="0"/>
                <a:cs typeface="Arial" pitchFamily="34" charset="0"/>
              </a:rPr>
              <a:t>Idar</a:t>
            </a:r>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Oberstein</a:t>
            </a:r>
            <a:r>
              <a:rPr lang="en-GB" sz="2400" b="1" dirty="0" smtClean="0">
                <a:latin typeface="Arial" pitchFamily="34" charset="0"/>
                <a:cs typeface="Arial" pitchFamily="34" charset="0"/>
              </a:rPr>
              <a:t> in Germany was a place for mining semi-precious stones and still attracts gem cutters from all over the world to its two gem-cutting schools</a:t>
            </a:r>
            <a:endParaRPr lang="en-GB" sz="2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789040"/>
            <a:ext cx="3600400" cy="2570616"/>
          </a:xfrm>
          <a:prstGeom prst="rect">
            <a:avLst/>
          </a:prstGeom>
        </p:spPr>
      </p:pic>
    </p:spTree>
    <p:extLst>
      <p:ext uri="{BB962C8B-B14F-4D97-AF65-F5344CB8AC3E}">
        <p14:creationId xmlns:p14="http://schemas.microsoft.com/office/powerpoint/2010/main" val="132319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8025" y="274638"/>
            <a:ext cx="8435975" cy="1143000"/>
          </a:xfrm>
        </p:spPr>
        <p:txBody>
          <a:bodyPr>
            <a:normAutofit/>
          </a:bodyPr>
          <a:lstStyle/>
          <a:p>
            <a:pPr algn="l"/>
            <a:r>
              <a:rPr lang="en-GB" sz="3200" dirty="0" smtClean="0">
                <a:solidFill>
                  <a:srgbClr val="FF00FF"/>
                </a:solidFill>
                <a:latin typeface="Accord Heavy SF" pitchFamily="34" charset="0"/>
              </a:rPr>
              <a:t/>
            </a:r>
            <a:br>
              <a:rPr lang="en-GB" sz="3200" dirty="0" smtClean="0">
                <a:solidFill>
                  <a:srgbClr val="FF00FF"/>
                </a:solidFill>
                <a:latin typeface="Accord Heavy SF" pitchFamily="34" charset="0"/>
              </a:rPr>
            </a:br>
            <a:endParaRPr lang="en-GB" sz="2400" dirty="0">
              <a:solidFill>
                <a:srgbClr val="FFC000"/>
              </a:solidFill>
              <a:latin typeface="Accord Heavy SF" pitchFamily="34" charset="0"/>
            </a:endParaRPr>
          </a:p>
        </p:txBody>
      </p:sp>
      <p:sp>
        <p:nvSpPr>
          <p:cNvPr id="3" name="Content Placeholder 2"/>
          <p:cNvSpPr>
            <a:spLocks noGrp="1"/>
          </p:cNvSpPr>
          <p:nvPr>
            <p:ph sz="half" idx="4294967295"/>
          </p:nvPr>
        </p:nvSpPr>
        <p:spPr>
          <a:xfrm>
            <a:off x="251520" y="188640"/>
            <a:ext cx="4248472" cy="6409010"/>
          </a:xfrm>
        </p:spPr>
        <p:txBody>
          <a:bodyPr>
            <a:normAutofit fontScale="92500"/>
          </a:bodyPr>
          <a:lstStyle/>
          <a:p>
            <a:pPr marL="137160" indent="0">
              <a:buNone/>
            </a:pPr>
            <a:r>
              <a:rPr lang="en-GB" sz="3000" b="1" dirty="0" smtClean="0">
                <a:solidFill>
                  <a:srgbClr val="FF00FF"/>
                </a:solidFill>
                <a:latin typeface="Arial" pitchFamily="34" charset="0"/>
                <a:cs typeface="Arial" pitchFamily="34" charset="0"/>
              </a:rPr>
              <a:t>(f) Celebrating Famous Local People</a:t>
            </a:r>
          </a:p>
          <a:p>
            <a:pPr>
              <a:buFont typeface="Wingdings" pitchFamily="2" charset="2"/>
              <a:buChar char="q"/>
            </a:pPr>
            <a:endParaRPr lang="en-GB" sz="2400" b="1" dirty="0" smtClean="0">
              <a:latin typeface="Arial" pitchFamily="34" charset="0"/>
              <a:cs typeface="Arial" pitchFamily="34" charset="0"/>
            </a:endParaRPr>
          </a:p>
          <a:p>
            <a:pPr>
              <a:buFont typeface="Wingdings" pitchFamily="2" charset="2"/>
              <a:buChar char="q"/>
            </a:pPr>
            <a:r>
              <a:rPr lang="en-GB" sz="2400" b="1" dirty="0" smtClean="0">
                <a:latin typeface="Arial" pitchFamily="34" charset="0"/>
                <a:cs typeface="Arial" pitchFamily="34" charset="0"/>
              </a:rPr>
              <a:t>Famous authors, composers, even politicians are celebrated in the town of their birth or the place where they lived for a long time</a:t>
            </a:r>
          </a:p>
          <a:p>
            <a:pPr lvl="1">
              <a:buFont typeface="Wingdings" pitchFamily="2" charset="2"/>
              <a:buChar char="q"/>
            </a:pPr>
            <a:r>
              <a:rPr lang="en-GB" sz="2200" b="1" dirty="0" smtClean="0">
                <a:latin typeface="Arial" pitchFamily="34" charset="0"/>
                <a:cs typeface="Arial" pitchFamily="34" charset="0"/>
              </a:rPr>
              <a:t>special events can be held on their birth date (or 100 year anniversary)</a:t>
            </a:r>
          </a:p>
          <a:p>
            <a:pPr>
              <a:buFont typeface="Wingdings" pitchFamily="2" charset="2"/>
              <a:buChar char="q"/>
            </a:pPr>
            <a:r>
              <a:rPr lang="en-GB" sz="2400" b="1" dirty="0" smtClean="0">
                <a:latin typeface="Arial" pitchFamily="34" charset="0"/>
                <a:cs typeface="Arial" pitchFamily="34" charset="0"/>
              </a:rPr>
              <a:t>Famous religious people such as St Francis and St Clare bring in millions of pilgrims into their home town of Assisi in Italy </a:t>
            </a:r>
            <a:endParaRPr lang="en-GB" sz="2400" b="1" dirty="0">
              <a:latin typeface="Arial" pitchFamily="34" charset="0"/>
              <a:cs typeface="Arial" pitchFamily="34" charset="0"/>
            </a:endParaRPr>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16758" y="3140968"/>
            <a:ext cx="4112389" cy="338613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971228"/>
            <a:ext cx="2168916" cy="19420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759" y="980728"/>
            <a:ext cx="1721743" cy="1942061"/>
          </a:xfrm>
          <a:prstGeom prst="rect">
            <a:avLst/>
          </a:prstGeom>
        </p:spPr>
      </p:pic>
    </p:spTree>
    <p:extLst>
      <p:ext uri="{BB962C8B-B14F-4D97-AF65-F5344CB8AC3E}">
        <p14:creationId xmlns:p14="http://schemas.microsoft.com/office/powerpoint/2010/main" val="376847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07504" y="188640"/>
            <a:ext cx="4464496" cy="6120085"/>
          </a:xfrm>
        </p:spPr>
        <p:txBody>
          <a:bodyPr/>
          <a:lstStyle/>
          <a:p>
            <a:pPr marL="137160" indent="0">
              <a:buNone/>
            </a:pPr>
            <a:r>
              <a:rPr lang="en-GB" sz="2800" b="1" dirty="0" smtClean="0">
                <a:solidFill>
                  <a:srgbClr val="FF00FF"/>
                </a:solidFill>
                <a:latin typeface="Arial" pitchFamily="34" charset="0"/>
                <a:cs typeface="Arial" pitchFamily="34" charset="0"/>
              </a:rPr>
              <a:t>(g) Niche Markets</a:t>
            </a:r>
          </a:p>
          <a:p>
            <a:pPr>
              <a:buFont typeface="Wingdings" pitchFamily="2" charset="2"/>
              <a:buChar char="q"/>
            </a:pPr>
            <a:endParaRPr lang="en-GB" sz="2400" b="1" dirty="0" smtClean="0">
              <a:latin typeface="Arial" pitchFamily="34" charset="0"/>
              <a:cs typeface="Arial" pitchFamily="34" charset="0"/>
            </a:endParaRPr>
          </a:p>
          <a:p>
            <a:pPr>
              <a:buFont typeface="Wingdings" pitchFamily="2" charset="2"/>
              <a:buChar char="q"/>
            </a:pPr>
            <a:r>
              <a:rPr lang="en-GB" sz="2400" b="1" dirty="0" smtClean="0">
                <a:latin typeface="Arial" pitchFamily="34" charset="0"/>
                <a:cs typeface="Arial" pitchFamily="34" charset="0"/>
              </a:rPr>
              <a:t>Artists, potters and artisans have taken over some small towns</a:t>
            </a:r>
          </a:p>
          <a:p>
            <a:pPr lvl="1">
              <a:buFont typeface="Wingdings" pitchFamily="2" charset="2"/>
              <a:buChar char="q"/>
            </a:pPr>
            <a:r>
              <a:rPr lang="en-GB" b="1" dirty="0" err="1" smtClean="0">
                <a:latin typeface="Arial" pitchFamily="34" charset="0"/>
                <a:cs typeface="Arial" pitchFamily="34" charset="0"/>
              </a:rPr>
              <a:t>Szentendre</a:t>
            </a:r>
            <a:r>
              <a:rPr lang="en-GB" b="1" dirty="0" smtClean="0">
                <a:latin typeface="Arial" pitchFamily="34" charset="0"/>
                <a:cs typeface="Arial" pitchFamily="34" charset="0"/>
              </a:rPr>
              <a:t> in Hungary</a:t>
            </a:r>
          </a:p>
          <a:p>
            <a:pPr lvl="1">
              <a:buFont typeface="Wingdings" pitchFamily="2" charset="2"/>
              <a:buChar char="q"/>
            </a:pPr>
            <a:endParaRPr lang="en-GB" b="1" dirty="0" smtClean="0">
              <a:latin typeface="Arial" pitchFamily="34" charset="0"/>
              <a:cs typeface="Arial" pitchFamily="34" charset="0"/>
            </a:endParaRPr>
          </a:p>
          <a:p>
            <a:pPr>
              <a:buFont typeface="Wingdings" pitchFamily="2" charset="2"/>
              <a:buChar char="q"/>
            </a:pPr>
            <a:r>
              <a:rPr lang="en-GB" sz="2400" b="1" dirty="0" smtClean="0">
                <a:latin typeface="Arial" pitchFamily="34" charset="0"/>
                <a:cs typeface="Arial" pitchFamily="34" charset="0"/>
              </a:rPr>
              <a:t>The town of Retz in Austria has developed into a major conference town</a:t>
            </a:r>
            <a:endParaRPr lang="en-GB" sz="2400" b="1" dirty="0">
              <a:latin typeface="Arial" pitchFamily="34" charset="0"/>
              <a:cs typeface="Arial" pitchFamily="34" charset="0"/>
            </a:endParaRPr>
          </a:p>
        </p:txBody>
      </p:sp>
      <p:pic>
        <p:nvPicPr>
          <p:cNvPr id="717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76056" y="3501008"/>
            <a:ext cx="3667158" cy="2607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76672"/>
            <a:ext cx="3667158" cy="2780928"/>
          </a:xfrm>
          <a:prstGeom prst="rect">
            <a:avLst/>
          </a:prstGeom>
        </p:spPr>
      </p:pic>
    </p:spTree>
    <p:extLst>
      <p:ext uri="{BB962C8B-B14F-4D97-AF65-F5344CB8AC3E}">
        <p14:creationId xmlns:p14="http://schemas.microsoft.com/office/powerpoint/2010/main" val="11376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 calcmode="lin" valueType="num">
                                      <p:cBhvr additive="base">
                                        <p:cTn id="33" dur="500" fill="hold"/>
                                        <p:tgtEl>
                                          <p:spTgt spid="7170"/>
                                        </p:tgtEl>
                                        <p:attrNameLst>
                                          <p:attrName>ppt_x</p:attrName>
                                        </p:attrNameLst>
                                      </p:cBhvr>
                                      <p:tavLst>
                                        <p:tav tm="0">
                                          <p:val>
                                            <p:strVal val="#ppt_x"/>
                                          </p:val>
                                        </p:tav>
                                        <p:tav tm="100000">
                                          <p:val>
                                            <p:strVal val="#ppt_x"/>
                                          </p:val>
                                        </p:tav>
                                      </p:tavLst>
                                    </p:anim>
                                    <p:anim calcmode="lin" valueType="num">
                                      <p:cBhvr additive="base">
                                        <p:cTn id="3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332656"/>
            <a:ext cx="8229600" cy="2520082"/>
          </a:xfrm>
        </p:spPr>
        <p:txBody>
          <a:bodyPr>
            <a:normAutofit/>
          </a:bodyPr>
          <a:lstStyle/>
          <a:p>
            <a:pPr marL="137160" indent="0">
              <a:buNone/>
            </a:pPr>
            <a:r>
              <a:rPr lang="en-GB" b="1" dirty="0" smtClean="0">
                <a:solidFill>
                  <a:srgbClr val="FF00FF"/>
                </a:solidFill>
                <a:latin typeface="Arial" pitchFamily="34" charset="0"/>
                <a:cs typeface="Arial" pitchFamily="34" charset="0"/>
              </a:rPr>
              <a:t>(h) Sport</a:t>
            </a:r>
          </a:p>
          <a:p>
            <a:r>
              <a:rPr lang="en-GB" sz="2400" b="1" dirty="0" smtClean="0">
                <a:latin typeface="Arial" pitchFamily="34" charset="0"/>
                <a:cs typeface="Arial" pitchFamily="34" charset="0"/>
              </a:rPr>
              <a:t>Many small towns are involved in Winter Sports – not just the Alps </a:t>
            </a:r>
            <a:r>
              <a:rPr lang="en-GB" sz="2400" b="1" dirty="0" err="1" smtClean="0">
                <a:latin typeface="Arial" pitchFamily="34" charset="0"/>
                <a:cs typeface="Arial" pitchFamily="34" charset="0"/>
              </a:rPr>
              <a:t>eg</a:t>
            </a:r>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Otepaa</a:t>
            </a:r>
            <a:r>
              <a:rPr lang="en-GB" sz="2400" b="1" dirty="0" smtClean="0">
                <a:latin typeface="Arial" pitchFamily="34" charset="0"/>
                <a:cs typeface="Arial" pitchFamily="34" charset="0"/>
              </a:rPr>
              <a:t>, Estonia</a:t>
            </a:r>
          </a:p>
          <a:p>
            <a:pPr lvl="1"/>
            <a:r>
              <a:rPr lang="en-GB" sz="2000" b="1" dirty="0" smtClean="0">
                <a:latin typeface="Arial" pitchFamily="34" charset="0"/>
                <a:cs typeface="Arial" pitchFamily="34" charset="0"/>
              </a:rPr>
              <a:t>some have assets which attract both winter and summer visitors - </a:t>
            </a:r>
            <a:r>
              <a:rPr lang="en-GB" sz="2000" b="1" dirty="0" err="1" smtClean="0">
                <a:latin typeface="Arial" pitchFamily="34" charset="0"/>
                <a:cs typeface="Arial" pitchFamily="34" charset="0"/>
              </a:rPr>
              <a:t>Gstaad</a:t>
            </a:r>
            <a:r>
              <a:rPr lang="en-GB" sz="2000" b="1" dirty="0" smtClean="0">
                <a:latin typeface="Arial" pitchFamily="34" charset="0"/>
                <a:cs typeface="Arial" pitchFamily="34" charset="0"/>
              </a:rPr>
              <a:t> in Switzerland</a:t>
            </a:r>
          </a:p>
          <a:p>
            <a:endParaRPr lang="en-GB" b="1" dirty="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a:latin typeface="Arial" pitchFamily="34" charset="0"/>
              <a:cs typeface="Arial" pitchFamily="34" charset="0"/>
            </a:endParaRPr>
          </a:p>
          <a:p>
            <a:endParaRPr lang="en-GB" b="1"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734056"/>
            <a:ext cx="3950568" cy="16310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677751"/>
            <a:ext cx="3633911" cy="24155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581128"/>
            <a:ext cx="2883253" cy="2160240"/>
          </a:xfrm>
          <a:prstGeom prst="rect">
            <a:avLst/>
          </a:prstGeom>
        </p:spPr>
      </p:pic>
    </p:spTree>
    <p:extLst>
      <p:ext uri="{BB962C8B-B14F-4D97-AF65-F5344CB8AC3E}">
        <p14:creationId xmlns:p14="http://schemas.microsoft.com/office/powerpoint/2010/main" val="2791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79512" y="260648"/>
            <a:ext cx="3859088" cy="5865515"/>
          </a:xfrm>
        </p:spPr>
        <p:txBody>
          <a:bodyPr>
            <a:normAutofit fontScale="85000" lnSpcReduction="20000"/>
          </a:bodyPr>
          <a:lstStyle/>
          <a:p>
            <a:pPr marL="137160" indent="0">
              <a:buNone/>
            </a:pPr>
            <a:r>
              <a:rPr lang="en-GB" sz="3300" b="1" dirty="0" smtClean="0">
                <a:solidFill>
                  <a:srgbClr val="FF00FF"/>
                </a:solidFill>
                <a:latin typeface="Arial" pitchFamily="34" charset="0"/>
                <a:cs typeface="Arial" pitchFamily="34" charset="0"/>
              </a:rPr>
              <a:t>(</a:t>
            </a:r>
            <a:r>
              <a:rPr lang="en-GB" sz="3300" b="1" dirty="0" err="1" smtClean="0">
                <a:solidFill>
                  <a:srgbClr val="FF00FF"/>
                </a:solidFill>
                <a:latin typeface="Arial" pitchFamily="34" charset="0"/>
                <a:cs typeface="Arial" pitchFamily="34" charset="0"/>
              </a:rPr>
              <a:t>i</a:t>
            </a:r>
            <a:r>
              <a:rPr lang="en-GB" sz="3300" b="1" dirty="0" smtClean="0">
                <a:solidFill>
                  <a:srgbClr val="FF00FF"/>
                </a:solidFill>
                <a:latin typeface="Arial" pitchFamily="34" charset="0"/>
                <a:cs typeface="Arial" pitchFamily="34" charset="0"/>
              </a:rPr>
              <a:t>) Something Odd</a:t>
            </a: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Crop circles have appeared for years around Stonehenge, England</a:t>
            </a:r>
          </a:p>
          <a:p>
            <a:pPr lvl="1"/>
            <a:r>
              <a:rPr lang="en-GB" sz="2600" b="1" dirty="0" smtClean="0">
                <a:latin typeface="Arial" pitchFamily="34" charset="0"/>
                <a:cs typeface="Arial" pitchFamily="34" charset="0"/>
              </a:rPr>
              <a:t>they have attracted </a:t>
            </a:r>
            <a:r>
              <a:rPr lang="en-GB" b="1" dirty="0" smtClean="0">
                <a:latin typeface="Arial" pitchFamily="34" charset="0"/>
                <a:cs typeface="Arial" pitchFamily="34" charset="0"/>
              </a:rPr>
              <a:t>many tourists</a:t>
            </a:r>
          </a:p>
          <a:p>
            <a:endParaRPr lang="en-GB" sz="2400" b="1" dirty="0" smtClean="0">
              <a:latin typeface="Arial" pitchFamily="34" charset="0"/>
              <a:cs typeface="Arial" pitchFamily="34" charset="0"/>
            </a:endParaRPr>
          </a:p>
          <a:p>
            <a:endParaRPr lang="en-GB" sz="2400" b="1" dirty="0" smtClean="0">
              <a:latin typeface="Arial" pitchFamily="34" charset="0"/>
              <a:cs typeface="Arial" pitchFamily="34" charset="0"/>
            </a:endParaRPr>
          </a:p>
          <a:p>
            <a:endParaRPr lang="en-GB" sz="2400" b="1" dirty="0">
              <a:latin typeface="Arial" pitchFamily="34" charset="0"/>
              <a:cs typeface="Arial" pitchFamily="34" charset="0"/>
            </a:endParaRPr>
          </a:p>
          <a:p>
            <a:r>
              <a:rPr lang="en-GB" b="1" dirty="0" smtClean="0">
                <a:latin typeface="Arial" pitchFamily="34" charset="0"/>
                <a:cs typeface="Arial" pitchFamily="34" charset="0"/>
              </a:rPr>
              <a:t>Farmers in 2013 have guarded their fields and hardly crop circles this year</a:t>
            </a:r>
          </a:p>
          <a:p>
            <a:pPr lvl="1"/>
            <a:r>
              <a:rPr lang="en-GB" sz="2600" b="1" dirty="0" smtClean="0">
                <a:latin typeface="Arial" pitchFamily="34" charset="0"/>
                <a:cs typeface="Arial" pitchFamily="34" charset="0"/>
              </a:rPr>
              <a:t>local hotels and pubs have suffered</a:t>
            </a:r>
            <a:endParaRPr lang="en-GB" sz="2600" b="1" dirty="0">
              <a:latin typeface="Arial" pitchFamily="34" charset="0"/>
              <a:cs typeface="Arial" pitchFamily="34" charset="0"/>
            </a:endParaRPr>
          </a:p>
        </p:txBody>
      </p:sp>
      <p:pic>
        <p:nvPicPr>
          <p:cNvPr id="7" name="Content Placeholder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4655331" y="3140968"/>
            <a:ext cx="4140460" cy="302895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331" y="260648"/>
            <a:ext cx="4140460" cy="2592288"/>
          </a:xfrm>
          <a:prstGeom prst="rect">
            <a:avLst/>
          </a:prstGeom>
        </p:spPr>
      </p:pic>
    </p:spTree>
    <p:extLst>
      <p:ext uri="{BB962C8B-B14F-4D97-AF65-F5344CB8AC3E}">
        <p14:creationId xmlns:p14="http://schemas.microsoft.com/office/powerpoint/2010/main" val="28795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143000"/>
          </a:xfrm>
        </p:spPr>
        <p:txBody>
          <a:bodyPr>
            <a:noAutofit/>
          </a:bodyPr>
          <a:lstStyle/>
          <a:p>
            <a:pPr algn="l"/>
            <a:r>
              <a:rPr lang="en-GB" sz="3600" dirty="0" smtClean="0">
                <a:solidFill>
                  <a:srgbClr val="FF00FF"/>
                </a:solidFill>
                <a:latin typeface="Accord Heavy SF" pitchFamily="34" charset="0"/>
              </a:rPr>
              <a:t>EUROPEAN POLICY CONTEXT</a:t>
            </a:r>
            <a:br>
              <a:rPr lang="en-GB" sz="3600" dirty="0" smtClean="0">
                <a:solidFill>
                  <a:srgbClr val="FF00FF"/>
                </a:solidFill>
                <a:latin typeface="Accord Heavy SF" pitchFamily="34" charset="0"/>
              </a:rPr>
            </a:br>
            <a:endParaRPr lang="en-GB" sz="2400" dirty="0">
              <a:solidFill>
                <a:srgbClr val="FFC000"/>
              </a:solidFill>
              <a:latin typeface="Accord Heavy SF" pitchFamily="34" charset="0"/>
            </a:endParaRPr>
          </a:p>
        </p:txBody>
      </p:sp>
      <p:sp>
        <p:nvSpPr>
          <p:cNvPr id="3" name="Content Placeholder 2"/>
          <p:cNvSpPr>
            <a:spLocks noGrp="1"/>
          </p:cNvSpPr>
          <p:nvPr>
            <p:ph idx="1"/>
          </p:nvPr>
        </p:nvSpPr>
        <p:spPr/>
        <p:txBody>
          <a:bodyPr>
            <a:normAutofit fontScale="92500" lnSpcReduction="20000"/>
          </a:bodyPr>
          <a:lstStyle/>
          <a:p>
            <a:r>
              <a:rPr lang="en-GB" b="1" dirty="0" smtClean="0">
                <a:latin typeface="Arial" pitchFamily="34" charset="0"/>
                <a:cs typeface="Arial" pitchFamily="34" charset="0"/>
              </a:rPr>
              <a:t>No specific policies exist for small towns</a:t>
            </a:r>
          </a:p>
          <a:p>
            <a:r>
              <a:rPr lang="en-GB" b="1" dirty="0" smtClean="0">
                <a:latin typeface="Arial" pitchFamily="34" charset="0"/>
                <a:cs typeface="Arial" pitchFamily="34" charset="0"/>
              </a:rPr>
              <a:t>Developing concept of Urban / Rural Networks</a:t>
            </a:r>
          </a:p>
          <a:p>
            <a:pPr lvl="1"/>
            <a:r>
              <a:rPr lang="en-GB" b="1" dirty="0" smtClean="0">
                <a:solidFill>
                  <a:srgbClr val="FFC000"/>
                </a:solidFill>
                <a:latin typeface="Arial" pitchFamily="34" charset="0"/>
                <a:cs typeface="Arial" pitchFamily="34" charset="0"/>
              </a:rPr>
              <a:t>research by the International Organisation for Economic Cooperation and Development (OECD) supported by DG </a:t>
            </a:r>
            <a:r>
              <a:rPr lang="en-GB" b="1" dirty="0" err="1" smtClean="0">
                <a:solidFill>
                  <a:srgbClr val="FFC000"/>
                </a:solidFill>
                <a:latin typeface="Arial" pitchFamily="34" charset="0"/>
                <a:cs typeface="Arial" pitchFamily="34" charset="0"/>
              </a:rPr>
              <a:t>Regio</a:t>
            </a:r>
            <a:r>
              <a:rPr lang="en-GB" b="1" dirty="0" smtClean="0">
                <a:solidFill>
                  <a:srgbClr val="FFC000"/>
                </a:solidFill>
                <a:latin typeface="Arial" pitchFamily="34" charset="0"/>
                <a:cs typeface="Arial" pitchFamily="34" charset="0"/>
              </a:rPr>
              <a:t> and RURBAN network</a:t>
            </a:r>
          </a:p>
          <a:p>
            <a:r>
              <a:rPr lang="en-GB" b="1" dirty="0" smtClean="0">
                <a:latin typeface="Arial" pitchFamily="34" charset="0"/>
                <a:cs typeface="Arial" pitchFamily="34" charset="0"/>
              </a:rPr>
              <a:t>New 7 year period of EU funding</a:t>
            </a:r>
          </a:p>
          <a:p>
            <a:pPr lvl="1"/>
            <a:r>
              <a:rPr lang="en-GB" b="1" dirty="0" smtClean="0">
                <a:solidFill>
                  <a:srgbClr val="00FFFF"/>
                </a:solidFill>
                <a:latin typeface="Arial" pitchFamily="34" charset="0"/>
                <a:cs typeface="Arial" pitchFamily="34" charset="0"/>
              </a:rPr>
              <a:t>future multi-funding approach rather than ‘silos’</a:t>
            </a:r>
          </a:p>
          <a:p>
            <a:r>
              <a:rPr lang="en-GB" b="1" dirty="0" smtClean="0">
                <a:latin typeface="Arial" pitchFamily="34" charset="0"/>
                <a:cs typeface="Arial" pitchFamily="34" charset="0"/>
              </a:rPr>
              <a:t>Council of Europe Guiding Principles for Sustainable Spatial Development of the European Continent include</a:t>
            </a:r>
          </a:p>
          <a:p>
            <a:pPr lvl="1"/>
            <a:r>
              <a:rPr lang="en-GB" b="1" dirty="0" smtClean="0">
                <a:solidFill>
                  <a:srgbClr val="FFC000"/>
                </a:solidFill>
                <a:latin typeface="Arial" pitchFamily="34" charset="0"/>
                <a:cs typeface="Arial" pitchFamily="34" charset="0"/>
              </a:rPr>
              <a:t>Improve relationship between town &amp; countryside</a:t>
            </a:r>
          </a:p>
          <a:p>
            <a:pPr lvl="1"/>
            <a:r>
              <a:rPr lang="en-GB" b="1" dirty="0" smtClean="0">
                <a:solidFill>
                  <a:srgbClr val="FFC000"/>
                </a:solidFill>
                <a:latin typeface="Arial" pitchFamily="34" charset="0"/>
                <a:cs typeface="Arial" pitchFamily="34" charset="0"/>
              </a:rPr>
              <a:t>Enhance cultural heritage as part of development</a:t>
            </a:r>
          </a:p>
          <a:p>
            <a:pPr lvl="1"/>
            <a:r>
              <a:rPr lang="en-GB" b="1" dirty="0" smtClean="0">
                <a:solidFill>
                  <a:srgbClr val="FFC000"/>
                </a:solidFill>
                <a:latin typeface="Arial" pitchFamily="34" charset="0"/>
                <a:cs typeface="Arial" pitchFamily="34" charset="0"/>
              </a:rPr>
              <a:t>Encourage high quality sustainable tourism</a:t>
            </a:r>
          </a:p>
        </p:txBody>
      </p:sp>
    </p:spTree>
    <p:extLst>
      <p:ext uri="{BB962C8B-B14F-4D97-AF65-F5344CB8AC3E}">
        <p14:creationId xmlns:p14="http://schemas.microsoft.com/office/powerpoint/2010/main" val="330083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solidFill>
                  <a:srgbClr val="FF00FF"/>
                </a:solidFill>
                <a:latin typeface="Accord Heavy SF" pitchFamily="34" charset="0"/>
              </a:rPr>
              <a:t>MAKING USE OF LANDSCAPE</a:t>
            </a:r>
            <a:r>
              <a:rPr lang="en-GB" dirty="0" smtClean="0">
                <a:solidFill>
                  <a:srgbClr val="FF00FF"/>
                </a:solidFill>
                <a:latin typeface="Accord Heavy SF" pitchFamily="34" charset="0"/>
              </a:rPr>
              <a:t/>
            </a:r>
            <a:br>
              <a:rPr lang="en-GB" dirty="0" smtClean="0">
                <a:solidFill>
                  <a:srgbClr val="FF00FF"/>
                </a:solidFill>
                <a:latin typeface="Accord Heavy SF" pitchFamily="34" charset="0"/>
              </a:rPr>
            </a:br>
            <a:endParaRPr lang="en-GB" sz="2700" dirty="0">
              <a:solidFill>
                <a:srgbClr val="FFC000"/>
              </a:solidFill>
              <a:latin typeface="Accord Heavy SF" pitchFamily="34" charset="0"/>
            </a:endParaRPr>
          </a:p>
        </p:txBody>
      </p:sp>
      <p:sp>
        <p:nvSpPr>
          <p:cNvPr id="3" name="Content Placeholder 2"/>
          <p:cNvSpPr>
            <a:spLocks noGrp="1"/>
          </p:cNvSpPr>
          <p:nvPr>
            <p:ph idx="1"/>
          </p:nvPr>
        </p:nvSpPr>
        <p:spPr/>
        <p:txBody>
          <a:bodyPr>
            <a:normAutofit/>
          </a:bodyPr>
          <a:lstStyle/>
          <a:p>
            <a:r>
              <a:rPr lang="en-GB" b="1" dirty="0">
                <a:latin typeface="Arial" pitchFamily="34" charset="0"/>
                <a:cs typeface="Arial" pitchFamily="34" charset="0"/>
              </a:rPr>
              <a:t>Small towns are an integral part of the cultural landscape of rural Europe</a:t>
            </a:r>
          </a:p>
          <a:p>
            <a:r>
              <a:rPr lang="en-GB" b="1" dirty="0">
                <a:latin typeface="Arial" pitchFamily="34" charset="0"/>
                <a:cs typeface="Arial" pitchFamily="34" charset="0"/>
              </a:rPr>
              <a:t>Many landscapes are recognised as particularly beautiful and </a:t>
            </a:r>
            <a:r>
              <a:rPr lang="en-GB" b="1" dirty="0" smtClean="0">
                <a:latin typeface="Arial" pitchFamily="34" charset="0"/>
                <a:cs typeface="Arial" pitchFamily="34" charset="0"/>
              </a:rPr>
              <a:t>designated as National Parks or Regional Parks</a:t>
            </a:r>
            <a:endParaRPr lang="en-GB" b="1" dirty="0">
              <a:latin typeface="Arial" pitchFamily="34" charset="0"/>
              <a:cs typeface="Arial" pitchFamily="34" charset="0"/>
            </a:endParaRPr>
          </a:p>
          <a:p>
            <a:r>
              <a:rPr lang="en-GB" b="1" dirty="0">
                <a:latin typeface="Arial" pitchFamily="34" charset="0"/>
                <a:cs typeface="Arial" pitchFamily="34" charset="0"/>
              </a:rPr>
              <a:t>Landscapes form a critical part of general ambience of small </a:t>
            </a:r>
            <a:r>
              <a:rPr lang="en-GB" b="1" dirty="0" smtClean="0">
                <a:latin typeface="Arial" pitchFamily="34" charset="0"/>
                <a:cs typeface="Arial" pitchFamily="34" charset="0"/>
              </a:rPr>
              <a:t>towns</a:t>
            </a:r>
          </a:p>
          <a:p>
            <a:r>
              <a:rPr lang="en-GB" b="1" dirty="0" smtClean="0">
                <a:latin typeface="Arial" pitchFamily="34" charset="0"/>
                <a:cs typeface="Arial" pitchFamily="34" charset="0"/>
              </a:rPr>
              <a:t>They are a key attractions for tourism</a:t>
            </a:r>
          </a:p>
          <a:p>
            <a:pPr lvl="1"/>
            <a:r>
              <a:rPr lang="en-GB" b="1" dirty="0" smtClean="0">
                <a:latin typeface="Arial" pitchFamily="34" charset="0"/>
                <a:cs typeface="Arial" pitchFamily="34" charset="0"/>
              </a:rPr>
              <a:t>mountains; hills; coast; lakes; riverside</a:t>
            </a:r>
          </a:p>
          <a:p>
            <a:endParaRPr lang="en-GB" dirty="0"/>
          </a:p>
        </p:txBody>
      </p:sp>
    </p:spTree>
    <p:extLst>
      <p:ext uri="{BB962C8B-B14F-4D97-AF65-F5344CB8AC3E}">
        <p14:creationId xmlns:p14="http://schemas.microsoft.com/office/powerpoint/2010/main" val="10386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 y="245638"/>
            <a:ext cx="4531461" cy="3647826"/>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064" y="245638"/>
            <a:ext cx="3902282" cy="36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375" y="4717053"/>
            <a:ext cx="2959162" cy="1969188"/>
          </a:xfrm>
          <a:prstGeom prst="rect">
            <a:avLst/>
          </a:prstGeom>
        </p:spPr>
      </p:pic>
      <p:sp>
        <p:nvSpPr>
          <p:cNvPr id="8" name="Rectangle 7"/>
          <p:cNvSpPr/>
          <p:nvPr/>
        </p:nvSpPr>
        <p:spPr>
          <a:xfrm>
            <a:off x="0" y="3908474"/>
            <a:ext cx="9036496" cy="646331"/>
          </a:xfrm>
          <a:prstGeom prst="rect">
            <a:avLst/>
          </a:prstGeom>
        </p:spPr>
        <p:txBody>
          <a:bodyPr wrap="square">
            <a:spAutoFit/>
          </a:bodyPr>
          <a:lstStyle/>
          <a:p>
            <a:pPr lvl="1"/>
            <a:r>
              <a:rPr lang="en-GB" b="1" dirty="0">
                <a:latin typeface="Arial" pitchFamily="34" charset="0"/>
                <a:cs typeface="Arial" pitchFamily="34" charset="0"/>
              </a:rPr>
              <a:t>the countryside &amp; coast </a:t>
            </a:r>
            <a:r>
              <a:rPr lang="en-GB" b="1" dirty="0" smtClean="0">
                <a:latin typeface="Arial" pitchFamily="34" charset="0"/>
                <a:cs typeface="Arial" pitchFamily="34" charset="0"/>
              </a:rPr>
              <a:t> also offer </a:t>
            </a:r>
            <a:r>
              <a:rPr lang="en-GB" b="1" dirty="0">
                <a:latin typeface="Arial" pitchFamily="34" charset="0"/>
                <a:cs typeface="Arial" pitchFamily="34" charset="0"/>
              </a:rPr>
              <a:t>a wide range of activities: walking, cycling, riding, canoeing, boating, fishing </a:t>
            </a:r>
            <a:r>
              <a:rPr lang="en-GB" b="1" dirty="0" err="1">
                <a:latin typeface="Arial" pitchFamily="34" charset="0"/>
                <a:cs typeface="Arial" pitchFamily="34" charset="0"/>
              </a:rPr>
              <a:t>etc</a:t>
            </a:r>
            <a:endParaRPr lang="en-GB" b="1" dirty="0">
              <a:latin typeface="Arial" pitchFamily="34" charset="0"/>
              <a:cs typeface="Arial"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662" y="4734896"/>
            <a:ext cx="3451770" cy="1951345"/>
          </a:xfrm>
          <a:prstGeom prst="rect">
            <a:avLst/>
          </a:prstGeom>
        </p:spPr>
      </p:pic>
    </p:spTree>
    <p:extLst>
      <p:ext uri="{BB962C8B-B14F-4D97-AF65-F5344CB8AC3E}">
        <p14:creationId xmlns:p14="http://schemas.microsoft.com/office/powerpoint/2010/main" val="21630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GB" sz="4400" dirty="0" smtClean="0">
                <a:solidFill>
                  <a:srgbClr val="FF00FF"/>
                </a:solidFill>
                <a:latin typeface="Accord Heavy SF" pitchFamily="34" charset="0"/>
              </a:rPr>
              <a:t>CONCLUSIONS</a:t>
            </a:r>
            <a:r>
              <a:rPr lang="en-GB" dirty="0" smtClean="0">
                <a:solidFill>
                  <a:srgbClr val="FF00FF"/>
                </a:solidFill>
                <a:latin typeface="Accord Heavy SF" pitchFamily="34" charset="0"/>
              </a:rPr>
              <a:t/>
            </a:r>
            <a:br>
              <a:rPr lang="en-GB" dirty="0" smtClean="0">
                <a:solidFill>
                  <a:srgbClr val="FF00FF"/>
                </a:solidFill>
                <a:latin typeface="Accord Heavy SF" pitchFamily="34" charset="0"/>
              </a:rPr>
            </a:br>
            <a:endParaRPr lang="en-GB" sz="2700" dirty="0">
              <a:solidFill>
                <a:srgbClr val="FFC000"/>
              </a:solidFill>
              <a:latin typeface="Accord Heavy SF" pitchFamily="34" charset="0"/>
            </a:endParaRPr>
          </a:p>
        </p:txBody>
      </p:sp>
      <p:sp>
        <p:nvSpPr>
          <p:cNvPr id="6" name="Content Placeholder 5"/>
          <p:cNvSpPr>
            <a:spLocks noGrp="1"/>
          </p:cNvSpPr>
          <p:nvPr>
            <p:ph idx="1"/>
          </p:nvPr>
        </p:nvSpPr>
        <p:spPr>
          <a:xfrm>
            <a:off x="457200" y="1600200"/>
            <a:ext cx="8229600" cy="4997152"/>
          </a:xfrm>
        </p:spPr>
        <p:txBody>
          <a:bodyPr>
            <a:normAutofit fontScale="85000" lnSpcReduction="20000"/>
          </a:bodyPr>
          <a:lstStyle/>
          <a:p>
            <a:r>
              <a:rPr lang="en-GB" b="1" dirty="0" smtClean="0">
                <a:solidFill>
                  <a:srgbClr val="FFC000"/>
                </a:solidFill>
                <a:latin typeface="Arial" pitchFamily="34" charset="0"/>
                <a:cs typeface="Arial" pitchFamily="34" charset="0"/>
              </a:rPr>
              <a:t>Backbone of rural area – thriving small towns contribute to well-being of rural area</a:t>
            </a:r>
          </a:p>
          <a:p>
            <a:r>
              <a:rPr lang="en-GB" b="1" dirty="0" smtClean="0">
                <a:latin typeface="Arial" pitchFamily="34" charset="0"/>
                <a:cs typeface="Arial" pitchFamily="34" charset="0"/>
              </a:rPr>
              <a:t>They are a place for business and entrepreneurship</a:t>
            </a:r>
          </a:p>
          <a:p>
            <a:r>
              <a:rPr lang="en-GB" b="1" dirty="0" smtClean="0">
                <a:solidFill>
                  <a:srgbClr val="FFC000"/>
                </a:solidFill>
                <a:latin typeface="Arial" pitchFamily="34" charset="0"/>
                <a:cs typeface="Arial" pitchFamily="34" charset="0"/>
              </a:rPr>
              <a:t>Small towns make a significant contribution to local, region and national economies</a:t>
            </a:r>
          </a:p>
          <a:p>
            <a:r>
              <a:rPr lang="en-GB" b="1" dirty="0" smtClean="0">
                <a:latin typeface="Arial" pitchFamily="34" charset="0"/>
                <a:cs typeface="Arial" pitchFamily="34" charset="0"/>
              </a:rPr>
              <a:t>There are thousands of small towns across Europe</a:t>
            </a:r>
          </a:p>
          <a:p>
            <a:r>
              <a:rPr lang="en-GB" b="1" dirty="0" smtClean="0">
                <a:latin typeface="Arial" pitchFamily="34" charset="0"/>
                <a:cs typeface="Arial" pitchFamily="34" charset="0"/>
              </a:rPr>
              <a:t>They face many challenges </a:t>
            </a:r>
          </a:p>
          <a:p>
            <a:r>
              <a:rPr lang="en-GB" b="1" dirty="0" smtClean="0">
                <a:solidFill>
                  <a:srgbClr val="00FFFF"/>
                </a:solidFill>
                <a:latin typeface="Arial" pitchFamily="34" charset="0"/>
                <a:cs typeface="Arial" pitchFamily="34" charset="0"/>
              </a:rPr>
              <a:t>BUT have many opportunities and where local people who live in them feel passionate about their future</a:t>
            </a:r>
          </a:p>
          <a:p>
            <a:pPr lvl="1"/>
            <a:r>
              <a:rPr lang="en-GB" b="1" dirty="0" smtClean="0">
                <a:solidFill>
                  <a:srgbClr val="00FFFF"/>
                </a:solidFill>
                <a:latin typeface="Arial" pitchFamily="34" charset="0"/>
                <a:cs typeface="Arial" pitchFamily="34" charset="0"/>
              </a:rPr>
              <a:t>this passion will make them get involved and empowers them to do something about the town </a:t>
            </a:r>
          </a:p>
          <a:p>
            <a:r>
              <a:rPr lang="en-GB" b="1" dirty="0" smtClean="0">
                <a:latin typeface="Arial" pitchFamily="34" charset="0"/>
                <a:cs typeface="Arial" pitchFamily="34" charset="0"/>
              </a:rPr>
              <a:t>Small towns are distinctive &amp; demonstrate their history and architecture over the centuries</a:t>
            </a:r>
          </a:p>
          <a:p>
            <a:endParaRPr lang="en-GB" dirty="0"/>
          </a:p>
        </p:txBody>
      </p:sp>
    </p:spTree>
    <p:extLst>
      <p:ext uri="{BB962C8B-B14F-4D97-AF65-F5344CB8AC3E}">
        <p14:creationId xmlns:p14="http://schemas.microsoft.com/office/powerpoint/2010/main" val="31419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FF00FF"/>
                </a:solidFill>
                <a:latin typeface="Accord Heavy SF" pitchFamily="34" charset="0"/>
              </a:rPr>
              <a:t>CONCLUSIONS 2</a:t>
            </a:r>
            <a:endParaRPr lang="en-GB" dirty="0"/>
          </a:p>
        </p:txBody>
      </p:sp>
      <p:sp>
        <p:nvSpPr>
          <p:cNvPr id="3" name="Content Placeholder 2"/>
          <p:cNvSpPr>
            <a:spLocks noGrp="1"/>
          </p:cNvSpPr>
          <p:nvPr>
            <p:ph idx="1"/>
          </p:nvPr>
        </p:nvSpPr>
        <p:spPr/>
        <p:txBody>
          <a:bodyPr>
            <a:normAutofit fontScale="92500" lnSpcReduction="10000"/>
          </a:bodyPr>
          <a:lstStyle/>
          <a:p>
            <a:r>
              <a:rPr lang="en-GB" sz="2600" b="1" dirty="0">
                <a:latin typeface="Arial" pitchFamily="34" charset="0"/>
                <a:cs typeface="Arial" pitchFamily="34" charset="0"/>
              </a:rPr>
              <a:t>They have maintained culture and local customs</a:t>
            </a:r>
          </a:p>
          <a:p>
            <a:r>
              <a:rPr lang="en-GB" sz="2600" b="1" dirty="0" smtClean="0">
                <a:latin typeface="Arial" pitchFamily="34" charset="0"/>
                <a:cs typeface="Arial" pitchFamily="34" charset="0"/>
              </a:rPr>
              <a:t>The landscapes they are set in are part of their character</a:t>
            </a:r>
          </a:p>
          <a:p>
            <a:r>
              <a:rPr lang="en-GB" sz="2600" b="1" dirty="0" smtClean="0">
                <a:latin typeface="Arial" pitchFamily="34" charset="0"/>
                <a:cs typeface="Arial" pitchFamily="34" charset="0"/>
              </a:rPr>
              <a:t>All these small town assets are a </a:t>
            </a:r>
            <a:r>
              <a:rPr lang="en-GB" sz="2600" b="1" dirty="0">
                <a:latin typeface="Arial" pitchFamily="34" charset="0"/>
                <a:cs typeface="Arial" pitchFamily="34" charset="0"/>
              </a:rPr>
              <a:t>major part of the cultural heritage of </a:t>
            </a:r>
            <a:r>
              <a:rPr lang="en-GB" sz="2600" b="1" dirty="0" smtClean="0">
                <a:latin typeface="Arial" pitchFamily="34" charset="0"/>
                <a:cs typeface="Arial" pitchFamily="34" charset="0"/>
              </a:rPr>
              <a:t>Europe</a:t>
            </a:r>
          </a:p>
          <a:p>
            <a:r>
              <a:rPr lang="en-GB" sz="2600" b="1" dirty="0" smtClean="0">
                <a:latin typeface="Arial" pitchFamily="34" charset="0"/>
                <a:cs typeface="Arial" pitchFamily="34" charset="0"/>
              </a:rPr>
              <a:t>They are part of the economic resource of a local area, region and nation</a:t>
            </a:r>
          </a:p>
          <a:p>
            <a:r>
              <a:rPr lang="en-GB" sz="2600" b="1" dirty="0" smtClean="0">
                <a:solidFill>
                  <a:srgbClr val="00FFFF"/>
                </a:solidFill>
                <a:latin typeface="Arial" pitchFamily="34" charset="0"/>
                <a:cs typeface="Arial" pitchFamily="34" charset="0"/>
              </a:rPr>
              <a:t>They need to be recognised for their potential</a:t>
            </a:r>
          </a:p>
          <a:p>
            <a:r>
              <a:rPr lang="en-GB" sz="2600" b="1" dirty="0" smtClean="0">
                <a:latin typeface="Arial" pitchFamily="34" charset="0"/>
                <a:cs typeface="Arial" pitchFamily="34" charset="0"/>
              </a:rPr>
              <a:t>They need </a:t>
            </a:r>
            <a:r>
              <a:rPr lang="en-GB" sz="2600" b="1" dirty="0">
                <a:latin typeface="Arial" pitchFamily="34" charset="0"/>
                <a:cs typeface="Arial" pitchFamily="34" charset="0"/>
              </a:rPr>
              <a:t>to be supported</a:t>
            </a:r>
          </a:p>
          <a:p>
            <a:pPr lvl="1"/>
            <a:r>
              <a:rPr lang="en-GB" sz="2200" b="1" dirty="0">
                <a:latin typeface="Arial" pitchFamily="34" charset="0"/>
                <a:cs typeface="Arial" pitchFamily="34" charset="0"/>
              </a:rPr>
              <a:t>by policies and funding</a:t>
            </a:r>
          </a:p>
          <a:p>
            <a:r>
              <a:rPr lang="en-GB" sz="2600" b="1" dirty="0">
                <a:solidFill>
                  <a:srgbClr val="FFC000"/>
                </a:solidFill>
                <a:latin typeface="Arial" pitchFamily="34" charset="0"/>
                <a:cs typeface="Arial" pitchFamily="34" charset="0"/>
              </a:rPr>
              <a:t>They have major assets </a:t>
            </a:r>
            <a:r>
              <a:rPr lang="en-GB" sz="2600" b="1" dirty="0" smtClean="0">
                <a:solidFill>
                  <a:srgbClr val="FFC000"/>
                </a:solidFill>
                <a:latin typeface="Arial" pitchFamily="34" charset="0"/>
                <a:cs typeface="Arial" pitchFamily="34" charset="0"/>
              </a:rPr>
              <a:t>which can be used to </a:t>
            </a:r>
            <a:r>
              <a:rPr lang="en-GB" sz="2600" b="1" dirty="0">
                <a:solidFill>
                  <a:srgbClr val="FFC000"/>
                </a:solidFill>
                <a:latin typeface="Arial" pitchFamily="34" charset="0"/>
                <a:cs typeface="Arial" pitchFamily="34" charset="0"/>
              </a:rPr>
              <a:t>exploit rural tourism</a:t>
            </a:r>
            <a:r>
              <a:rPr lang="en-GB" sz="2600" b="1" dirty="0">
                <a:latin typeface="Arial" pitchFamily="34" charset="0"/>
                <a:cs typeface="Arial" pitchFamily="34" charset="0"/>
              </a:rPr>
              <a:t> </a:t>
            </a:r>
          </a:p>
          <a:p>
            <a:endParaRPr lang="en-GB" dirty="0"/>
          </a:p>
        </p:txBody>
      </p:sp>
    </p:spTree>
    <p:extLst>
      <p:ext uri="{BB962C8B-B14F-4D97-AF65-F5344CB8AC3E}">
        <p14:creationId xmlns:p14="http://schemas.microsoft.com/office/powerpoint/2010/main" val="30624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FF00FF"/>
                </a:solidFill>
                <a:latin typeface="Accord Heavy SF" pitchFamily="34" charset="0"/>
              </a:rPr>
              <a:t>RURAL-URBAN PARTNERSHIPS</a:t>
            </a:r>
            <a:endParaRPr lang="en-GB" sz="4000" dirty="0">
              <a:solidFill>
                <a:srgbClr val="FF00FF"/>
              </a:solidFill>
              <a:latin typeface="Accord Heavy SF" pitchFamily="34" charset="0"/>
            </a:endParaRPr>
          </a:p>
        </p:txBody>
      </p:sp>
      <p:sp>
        <p:nvSpPr>
          <p:cNvPr id="3" name="Content Placeholder 2"/>
          <p:cNvSpPr>
            <a:spLocks noGrp="1"/>
          </p:cNvSpPr>
          <p:nvPr>
            <p:ph idx="1"/>
          </p:nvPr>
        </p:nvSpPr>
        <p:spPr/>
        <p:txBody>
          <a:bodyPr/>
          <a:lstStyle/>
          <a:p>
            <a:pPr marL="137160" indent="0">
              <a:buNone/>
            </a:pPr>
            <a:r>
              <a:rPr lang="en-GB" sz="2400" b="1" dirty="0" smtClean="0">
                <a:solidFill>
                  <a:srgbClr val="00FFFF"/>
                </a:solidFill>
                <a:latin typeface="Arial" pitchFamily="34" charset="0"/>
                <a:cs typeface="Arial" pitchFamily="34" charset="0"/>
              </a:rPr>
              <a:t>The settlement patterns across Europe are varied</a:t>
            </a:r>
          </a:p>
          <a:p>
            <a:pPr>
              <a:buFont typeface="Wingdings" pitchFamily="2" charset="2"/>
              <a:buChar char="q"/>
            </a:pPr>
            <a:r>
              <a:rPr lang="en-GB" sz="2400" b="1" dirty="0" smtClean="0">
                <a:latin typeface="Arial" pitchFamily="34" charset="0"/>
                <a:cs typeface="Arial" pitchFamily="34" charset="0"/>
              </a:rPr>
              <a:t>Not </a:t>
            </a:r>
            <a:r>
              <a:rPr lang="en-GB" sz="2400" b="1" dirty="0">
                <a:latin typeface="Arial" pitchFamily="34" charset="0"/>
                <a:cs typeface="Arial" pitchFamily="34" charset="0"/>
              </a:rPr>
              <a:t>just about urban areas and rural areas</a:t>
            </a:r>
          </a:p>
          <a:p>
            <a:pPr lvl="1"/>
            <a:r>
              <a:rPr lang="en-GB" sz="2000" b="1" dirty="0" smtClean="0">
                <a:latin typeface="Arial" pitchFamily="34" charset="0"/>
                <a:cs typeface="Arial" pitchFamily="34" charset="0"/>
              </a:rPr>
              <a:t>metropolitan areas: large towns: medium </a:t>
            </a:r>
            <a:r>
              <a:rPr lang="en-GB" sz="2000" b="1" dirty="0">
                <a:latin typeface="Arial" pitchFamily="34" charset="0"/>
                <a:cs typeface="Arial" pitchFamily="34" charset="0"/>
              </a:rPr>
              <a:t>sized </a:t>
            </a:r>
            <a:r>
              <a:rPr lang="en-GB" sz="2000" b="1" dirty="0" smtClean="0">
                <a:latin typeface="Arial" pitchFamily="34" charset="0"/>
                <a:cs typeface="Arial" pitchFamily="34" charset="0"/>
              </a:rPr>
              <a:t>towns: and small </a:t>
            </a:r>
            <a:r>
              <a:rPr lang="en-GB" sz="2000" b="1" dirty="0">
                <a:latin typeface="Arial" pitchFamily="34" charset="0"/>
                <a:cs typeface="Arial" pitchFamily="34" charset="0"/>
              </a:rPr>
              <a:t>towns</a:t>
            </a:r>
          </a:p>
          <a:p>
            <a:r>
              <a:rPr lang="en-GB" sz="2400" b="1" dirty="0">
                <a:latin typeface="Arial" pitchFamily="34" charset="0"/>
                <a:cs typeface="Arial" pitchFamily="34" charset="0"/>
              </a:rPr>
              <a:t>Rural areas </a:t>
            </a:r>
            <a:r>
              <a:rPr lang="en-GB" sz="2400" b="1" dirty="0" smtClean="0">
                <a:latin typeface="Arial" pitchFamily="34" charset="0"/>
                <a:cs typeface="Arial" pitchFamily="34" charset="0"/>
              </a:rPr>
              <a:t>are not </a:t>
            </a:r>
            <a:r>
              <a:rPr lang="en-GB" sz="2400" b="1" dirty="0">
                <a:latin typeface="Arial" pitchFamily="34" charset="0"/>
                <a:cs typeface="Arial" pitchFamily="34" charset="0"/>
              </a:rPr>
              <a:t>all the </a:t>
            </a:r>
            <a:r>
              <a:rPr lang="en-GB" sz="2400" b="1" dirty="0" smtClean="0">
                <a:latin typeface="Arial" pitchFamily="34" charset="0"/>
                <a:cs typeface="Arial" pitchFamily="34" charset="0"/>
              </a:rPr>
              <a:t>same either</a:t>
            </a:r>
            <a:endParaRPr lang="en-GB" sz="2400" b="1" dirty="0">
              <a:latin typeface="Arial" pitchFamily="34" charset="0"/>
              <a:cs typeface="Arial" pitchFamily="34" charset="0"/>
            </a:endParaRPr>
          </a:p>
          <a:p>
            <a:pPr lvl="1"/>
            <a:r>
              <a:rPr lang="en-GB" sz="2000" b="1" dirty="0">
                <a:latin typeface="Arial" pitchFamily="34" charset="0"/>
                <a:cs typeface="Arial" pitchFamily="34" charset="0"/>
              </a:rPr>
              <a:t>rural areas around </a:t>
            </a:r>
            <a:r>
              <a:rPr lang="en-GB" sz="2000" b="1" dirty="0" smtClean="0">
                <a:latin typeface="Arial" pitchFamily="34" charset="0"/>
                <a:cs typeface="Arial" pitchFamily="34" charset="0"/>
              </a:rPr>
              <a:t>metropolises: rural </a:t>
            </a:r>
            <a:r>
              <a:rPr lang="en-GB" sz="2000" b="1" dirty="0">
                <a:latin typeface="Arial" pitchFamily="34" charset="0"/>
                <a:cs typeface="Arial" pitchFamily="34" charset="0"/>
              </a:rPr>
              <a:t>areas outside metropolitan </a:t>
            </a:r>
            <a:r>
              <a:rPr lang="en-GB" sz="2000" b="1" dirty="0" smtClean="0">
                <a:latin typeface="Arial" pitchFamily="34" charset="0"/>
                <a:cs typeface="Arial" pitchFamily="34" charset="0"/>
              </a:rPr>
              <a:t>areas: and remote </a:t>
            </a:r>
            <a:r>
              <a:rPr lang="en-GB" sz="2000" b="1" dirty="0">
                <a:latin typeface="Arial" pitchFamily="34" charset="0"/>
                <a:cs typeface="Arial" pitchFamily="34" charset="0"/>
              </a:rPr>
              <a:t>rural areas – mountains and islands</a:t>
            </a:r>
          </a:p>
          <a:p>
            <a:r>
              <a:rPr lang="en-GB" sz="2400" b="1" dirty="0">
                <a:latin typeface="Arial" pitchFamily="34" charset="0"/>
                <a:cs typeface="Arial" pitchFamily="34" charset="0"/>
              </a:rPr>
              <a:t>Lots of different linkages between them</a:t>
            </a:r>
          </a:p>
          <a:p>
            <a:pPr lvl="1"/>
            <a:r>
              <a:rPr lang="en-GB" sz="2000" b="1" dirty="0" smtClean="0">
                <a:solidFill>
                  <a:srgbClr val="FFC000"/>
                </a:solidFill>
                <a:latin typeface="Arial" pitchFamily="34" charset="0"/>
                <a:cs typeface="Arial" pitchFamily="34" charset="0"/>
              </a:rPr>
              <a:t>BUT linkages are about function &amp; hinterlands not administrative boundaries</a:t>
            </a:r>
            <a:endParaRPr lang="en-GB" sz="20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6864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solidFill>
                  <a:srgbClr val="FF00FF"/>
                </a:solidFill>
                <a:latin typeface="Accord Heavy SF" pitchFamily="34" charset="0"/>
              </a:rPr>
              <a:t>RURAL-URBAN PARTNERSHIPS</a:t>
            </a:r>
            <a:endParaRPr lang="en-GB" dirty="0"/>
          </a:p>
        </p:txBody>
      </p:sp>
      <p:sp>
        <p:nvSpPr>
          <p:cNvPr id="3" name="Content Placeholder 2"/>
          <p:cNvSpPr>
            <a:spLocks noGrp="1"/>
          </p:cNvSpPr>
          <p:nvPr>
            <p:ph idx="1"/>
          </p:nvPr>
        </p:nvSpPr>
        <p:spPr/>
        <p:txBody>
          <a:bodyPr/>
          <a:lstStyle/>
          <a:p>
            <a:pPr marL="137160" indent="0">
              <a:buNone/>
            </a:pPr>
            <a:r>
              <a:rPr lang="en-GB" sz="2400" b="1" dirty="0">
                <a:solidFill>
                  <a:srgbClr val="00FFFF"/>
                </a:solidFill>
                <a:latin typeface="Arial" pitchFamily="34" charset="0"/>
                <a:cs typeface="Arial" pitchFamily="34" charset="0"/>
              </a:rPr>
              <a:t>But it is not a simple pattern</a:t>
            </a:r>
          </a:p>
          <a:p>
            <a:r>
              <a:rPr lang="en-GB" sz="2400" b="1" dirty="0">
                <a:latin typeface="Arial" pitchFamily="34" charset="0"/>
                <a:cs typeface="Arial" pitchFamily="34" charset="0"/>
              </a:rPr>
              <a:t>Not every region has a metropolis</a:t>
            </a:r>
          </a:p>
          <a:p>
            <a:r>
              <a:rPr lang="en-GB" sz="2400" b="1" dirty="0">
                <a:latin typeface="Arial" pitchFamily="34" charset="0"/>
                <a:cs typeface="Arial" pitchFamily="34" charset="0"/>
              </a:rPr>
              <a:t>The role of a metropolis is not always felt by people living in middle sized or smaller towns</a:t>
            </a:r>
          </a:p>
          <a:p>
            <a:pPr lvl="1"/>
            <a:r>
              <a:rPr lang="en-GB" sz="2000" b="1" dirty="0">
                <a:latin typeface="Arial" pitchFamily="34" charset="0"/>
                <a:cs typeface="Arial" pitchFamily="34" charset="0"/>
              </a:rPr>
              <a:t>even though they acknowledge its importance</a:t>
            </a:r>
          </a:p>
          <a:p>
            <a:r>
              <a:rPr lang="en-GB" sz="2400" b="1" dirty="0">
                <a:latin typeface="Arial" pitchFamily="34" charset="0"/>
                <a:cs typeface="Arial" pitchFamily="34" charset="0"/>
              </a:rPr>
              <a:t>All towns even small ones have hinterlands too</a:t>
            </a:r>
          </a:p>
          <a:p>
            <a:pPr lvl="1"/>
            <a:r>
              <a:rPr lang="en-GB" sz="2000" b="1" dirty="0">
                <a:latin typeface="Arial" pitchFamily="34" charset="0"/>
                <a:cs typeface="Arial" pitchFamily="34" charset="0"/>
              </a:rPr>
              <a:t>small towns particularly have a hinterland of villages, hamlets and countryside</a:t>
            </a:r>
          </a:p>
          <a:p>
            <a:pPr lvl="1"/>
            <a:r>
              <a:rPr lang="en-GB" sz="2000" b="1" dirty="0">
                <a:latin typeface="Arial" pitchFamily="34" charset="0"/>
                <a:cs typeface="Arial" pitchFamily="34" charset="0"/>
              </a:rPr>
              <a:t>they attract people into them on a daily basis for employment, shopping, education, and leisure</a:t>
            </a:r>
          </a:p>
          <a:p>
            <a:pPr lvl="1"/>
            <a:r>
              <a:rPr lang="en-GB" sz="2000" b="1" dirty="0">
                <a:latin typeface="Arial" pitchFamily="34" charset="0"/>
                <a:cs typeface="Arial" pitchFamily="34" charset="0"/>
              </a:rPr>
              <a:t>and are often the hub of local transport</a:t>
            </a:r>
          </a:p>
          <a:p>
            <a:r>
              <a:rPr lang="en-GB" sz="2400" b="1" dirty="0">
                <a:latin typeface="Arial" pitchFamily="34" charset="0"/>
                <a:cs typeface="Arial" pitchFamily="34" charset="0"/>
              </a:rPr>
              <a:t>But in turn they are in the hinterland of large towns</a:t>
            </a:r>
          </a:p>
          <a:p>
            <a:endParaRPr lang="en-GB" dirty="0"/>
          </a:p>
        </p:txBody>
      </p:sp>
    </p:spTree>
    <p:extLst>
      <p:ext uri="{BB962C8B-B14F-4D97-AF65-F5344CB8AC3E}">
        <p14:creationId xmlns:p14="http://schemas.microsoft.com/office/powerpoint/2010/main" val="23802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solidFill>
                  <a:srgbClr val="FF00FF"/>
                </a:solidFill>
                <a:latin typeface="Accord Heavy SF" pitchFamily="34" charset="0"/>
              </a:rPr>
              <a:t>RURAL-URBAN PARTNERSHIPS</a:t>
            </a:r>
            <a:endParaRPr lang="en-GB" dirty="0"/>
          </a:p>
        </p:txBody>
      </p:sp>
      <p:sp>
        <p:nvSpPr>
          <p:cNvPr id="3" name="Content Placeholder 2"/>
          <p:cNvSpPr>
            <a:spLocks noGrp="1"/>
          </p:cNvSpPr>
          <p:nvPr>
            <p:ph idx="1"/>
          </p:nvPr>
        </p:nvSpPr>
        <p:spPr/>
        <p:txBody>
          <a:bodyPr>
            <a:normAutofit fontScale="92500" lnSpcReduction="10000"/>
          </a:bodyPr>
          <a:lstStyle/>
          <a:p>
            <a:r>
              <a:rPr lang="en-GB" sz="2600" b="1" dirty="0">
                <a:latin typeface="Arial" pitchFamily="34" charset="0"/>
                <a:cs typeface="Arial" pitchFamily="34" charset="0"/>
              </a:rPr>
              <a:t>Patterns of links are influenced by major rail and motorway links which enable places far away to commute</a:t>
            </a:r>
          </a:p>
          <a:p>
            <a:pPr lvl="1"/>
            <a:r>
              <a:rPr lang="en-GB" sz="2000" b="1" dirty="0">
                <a:latin typeface="Arial" pitchFamily="34" charset="0"/>
                <a:cs typeface="Arial" pitchFamily="34" charset="0"/>
              </a:rPr>
              <a:t>for instance in SE England there are no fast Intercity rail routes and places within the region can take 1.5 or more hours into London even though they are only 80-90 miles away, yet places with Intercity (nearly 200 miles away) can get to London in just over 1 hour</a:t>
            </a:r>
          </a:p>
          <a:p>
            <a:r>
              <a:rPr lang="en-GB" sz="2600" b="1" dirty="0">
                <a:latin typeface="Arial" pitchFamily="34" charset="0"/>
                <a:cs typeface="Arial" pitchFamily="34" charset="0"/>
              </a:rPr>
              <a:t>Many regions have no single major city and are multi centred</a:t>
            </a:r>
          </a:p>
          <a:p>
            <a:r>
              <a:rPr lang="en-GB" sz="2600" b="1" dirty="0">
                <a:latin typeface="Arial" pitchFamily="34" charset="0"/>
                <a:cs typeface="Arial" pitchFamily="34" charset="0"/>
              </a:rPr>
              <a:t>Some regions have nothing except small towns </a:t>
            </a:r>
          </a:p>
          <a:p>
            <a:r>
              <a:rPr lang="en-GB" sz="2600" b="1" dirty="0">
                <a:solidFill>
                  <a:srgbClr val="FFC000"/>
                </a:solidFill>
                <a:latin typeface="Arial" pitchFamily="34" charset="0"/>
                <a:cs typeface="Arial" pitchFamily="34" charset="0"/>
              </a:rPr>
              <a:t>So the situation is diverse not simple</a:t>
            </a:r>
          </a:p>
          <a:p>
            <a:r>
              <a:rPr lang="en-GB" sz="2600" b="1" dirty="0">
                <a:solidFill>
                  <a:srgbClr val="00FFFF"/>
                </a:solidFill>
                <a:latin typeface="Arial" pitchFamily="34" charset="0"/>
                <a:cs typeface="Arial" pitchFamily="34" charset="0"/>
              </a:rPr>
              <a:t>Future rural-urban partnerships will have several different models</a:t>
            </a:r>
          </a:p>
          <a:p>
            <a:endParaRPr lang="en-GB" dirty="0"/>
          </a:p>
        </p:txBody>
      </p:sp>
    </p:spTree>
    <p:extLst>
      <p:ext uri="{BB962C8B-B14F-4D97-AF65-F5344CB8AC3E}">
        <p14:creationId xmlns:p14="http://schemas.microsoft.com/office/powerpoint/2010/main" val="20894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GB" sz="4400" dirty="0" smtClean="0">
                <a:solidFill>
                  <a:srgbClr val="FF00FF"/>
                </a:solidFill>
                <a:latin typeface="Accord Heavy SF" pitchFamily="34" charset="0"/>
              </a:rPr>
              <a:t>WHAT IS A SMALL TOWN</a:t>
            </a:r>
            <a:r>
              <a:rPr lang="en-GB" sz="3600" dirty="0" smtClean="0">
                <a:solidFill>
                  <a:srgbClr val="FFC000"/>
                </a:solidFill>
                <a:latin typeface="Accord Heavy SF" pitchFamily="34" charset="0"/>
              </a:rPr>
              <a:t/>
            </a:r>
            <a:br>
              <a:rPr lang="en-GB" sz="3600" dirty="0" smtClean="0">
                <a:solidFill>
                  <a:srgbClr val="FFC000"/>
                </a:solidFill>
                <a:latin typeface="Accord Heavy SF" pitchFamily="34" charset="0"/>
              </a:rPr>
            </a:br>
            <a:endParaRPr lang="en-GB" sz="2400" dirty="0">
              <a:solidFill>
                <a:srgbClr val="FFC000"/>
              </a:solidFill>
              <a:latin typeface="Accord Heavy SF" pitchFamily="34" charset="0"/>
            </a:endParaRPr>
          </a:p>
        </p:txBody>
      </p:sp>
      <p:sp>
        <p:nvSpPr>
          <p:cNvPr id="6" name="Content Placeholder 5"/>
          <p:cNvSpPr>
            <a:spLocks noGrp="1"/>
          </p:cNvSpPr>
          <p:nvPr>
            <p:ph idx="1"/>
          </p:nvPr>
        </p:nvSpPr>
        <p:spPr/>
        <p:txBody>
          <a:bodyPr>
            <a:normAutofit fontScale="92500" lnSpcReduction="10000"/>
          </a:bodyPr>
          <a:lstStyle/>
          <a:p>
            <a:r>
              <a:rPr lang="en-GB" b="1" dirty="0" smtClean="0">
                <a:latin typeface="Arial" pitchFamily="34" charset="0"/>
                <a:cs typeface="Arial" pitchFamily="34" charset="0"/>
              </a:rPr>
              <a:t>There is no formal definition of a </a:t>
            </a:r>
            <a:r>
              <a:rPr lang="en-GB" b="1" dirty="0" smtClean="0">
                <a:solidFill>
                  <a:srgbClr val="FFC000"/>
                </a:solidFill>
                <a:latin typeface="Arial" pitchFamily="34" charset="0"/>
                <a:cs typeface="Arial" pitchFamily="34" charset="0"/>
              </a:rPr>
              <a:t>town</a:t>
            </a:r>
          </a:p>
          <a:p>
            <a:r>
              <a:rPr lang="en-GB" b="1" dirty="0" smtClean="0">
                <a:latin typeface="Arial" pitchFamily="34" charset="0"/>
                <a:cs typeface="Arial" pitchFamily="34" charset="0"/>
              </a:rPr>
              <a:t>A town is about function as well as size</a:t>
            </a:r>
          </a:p>
          <a:p>
            <a:r>
              <a:rPr lang="en-GB" b="1" dirty="0" smtClean="0">
                <a:latin typeface="Arial" pitchFamily="34" charset="0"/>
                <a:cs typeface="Arial" pitchFamily="34" charset="0"/>
              </a:rPr>
              <a:t>There is no formal agreement of what is a ‘</a:t>
            </a:r>
            <a:r>
              <a:rPr lang="en-GB" b="1" dirty="0" smtClean="0">
                <a:solidFill>
                  <a:srgbClr val="FFC000"/>
                </a:solidFill>
                <a:latin typeface="Arial" pitchFamily="34" charset="0"/>
                <a:cs typeface="Arial" pitchFamily="34" charset="0"/>
              </a:rPr>
              <a:t>small town</a:t>
            </a:r>
            <a:r>
              <a:rPr lang="en-GB" b="1" dirty="0" smtClean="0">
                <a:latin typeface="Arial" pitchFamily="34" charset="0"/>
                <a:cs typeface="Arial" pitchFamily="34" charset="0"/>
              </a:rPr>
              <a:t>’ – it varies from state to state</a:t>
            </a:r>
          </a:p>
          <a:p>
            <a:r>
              <a:rPr lang="en-GB" b="1" dirty="0" smtClean="0">
                <a:latin typeface="Arial" pitchFamily="34" charset="0"/>
                <a:cs typeface="Arial" pitchFamily="34" charset="0"/>
              </a:rPr>
              <a:t>BUT there are</a:t>
            </a:r>
          </a:p>
          <a:p>
            <a:r>
              <a:rPr lang="en-GB" b="1" dirty="0" smtClean="0">
                <a:solidFill>
                  <a:srgbClr val="FF00FF"/>
                </a:solidFill>
                <a:latin typeface="Arial" pitchFamily="34" charset="0"/>
                <a:cs typeface="Arial" pitchFamily="34" charset="0"/>
              </a:rPr>
              <a:t>4,580</a:t>
            </a:r>
            <a:r>
              <a:rPr lang="en-GB" b="1" dirty="0" smtClean="0">
                <a:latin typeface="Arial" pitchFamily="34" charset="0"/>
                <a:cs typeface="Arial" pitchFamily="34" charset="0"/>
              </a:rPr>
              <a:t> small towns with populations between 10,000 - 30,000 people across Europe  </a:t>
            </a:r>
          </a:p>
          <a:p>
            <a:pPr lvl="1"/>
            <a:r>
              <a:rPr lang="en-GB" b="1" dirty="0" smtClean="0">
                <a:solidFill>
                  <a:srgbClr val="FF00FF"/>
                </a:solidFill>
                <a:latin typeface="Arial" pitchFamily="34" charset="0"/>
                <a:cs typeface="Arial" pitchFamily="34" charset="0"/>
              </a:rPr>
              <a:t>64% </a:t>
            </a:r>
            <a:r>
              <a:rPr lang="en-GB" b="1" dirty="0" smtClean="0">
                <a:latin typeface="Arial" pitchFamily="34" charset="0"/>
                <a:cs typeface="Arial" pitchFamily="34" charset="0"/>
              </a:rPr>
              <a:t>of all towns in Europe</a:t>
            </a:r>
          </a:p>
          <a:p>
            <a:pPr lvl="1"/>
            <a:r>
              <a:rPr lang="en-GB" b="1" dirty="0" smtClean="0">
                <a:solidFill>
                  <a:srgbClr val="FF00FF"/>
                </a:solidFill>
                <a:latin typeface="Arial" pitchFamily="34" charset="0"/>
                <a:cs typeface="Arial" pitchFamily="34" charset="0"/>
              </a:rPr>
              <a:t>78</a:t>
            </a:r>
            <a:r>
              <a:rPr lang="en-GB" b="1" dirty="0" smtClean="0">
                <a:latin typeface="Arial" pitchFamily="34" charset="0"/>
                <a:cs typeface="Arial" pitchFamily="34" charset="0"/>
              </a:rPr>
              <a:t> </a:t>
            </a:r>
            <a:r>
              <a:rPr lang="en-GB" b="1" dirty="0" smtClean="0">
                <a:solidFill>
                  <a:srgbClr val="FF00FF"/>
                </a:solidFill>
                <a:latin typeface="Arial" pitchFamily="34" charset="0"/>
                <a:cs typeface="Arial" pitchFamily="34" charset="0"/>
              </a:rPr>
              <a:t>million people</a:t>
            </a:r>
            <a:r>
              <a:rPr lang="en-GB" b="1" dirty="0" smtClean="0">
                <a:latin typeface="Arial" pitchFamily="34" charset="0"/>
                <a:cs typeface="Arial" pitchFamily="34" charset="0"/>
              </a:rPr>
              <a:t> live in them </a:t>
            </a:r>
            <a:endParaRPr lang="en-GB" b="1" dirty="0">
              <a:latin typeface="Arial" pitchFamily="34" charset="0"/>
              <a:cs typeface="Arial" pitchFamily="34" charset="0"/>
            </a:endParaRPr>
          </a:p>
          <a:p>
            <a:r>
              <a:rPr lang="en-GB" b="1" dirty="0" smtClean="0">
                <a:solidFill>
                  <a:srgbClr val="FF00FF"/>
                </a:solidFill>
                <a:latin typeface="Arial" pitchFamily="34" charset="0"/>
                <a:cs typeface="Arial" pitchFamily="34" charset="0"/>
              </a:rPr>
              <a:t>AND</a:t>
            </a:r>
            <a:r>
              <a:rPr lang="en-GB" b="1" dirty="0" smtClean="0">
                <a:latin typeface="Arial" pitchFamily="34" charset="0"/>
                <a:cs typeface="Arial" pitchFamily="34" charset="0"/>
              </a:rPr>
              <a:t> very many very </a:t>
            </a:r>
            <a:r>
              <a:rPr lang="en-GB" b="1" dirty="0">
                <a:latin typeface="Arial" pitchFamily="34" charset="0"/>
                <a:cs typeface="Arial" pitchFamily="34" charset="0"/>
              </a:rPr>
              <a:t>small towns of less than 10,000 population</a:t>
            </a:r>
          </a:p>
          <a:p>
            <a:pPr lvl="1"/>
            <a:endParaRPr lang="en-GB" b="1" dirty="0">
              <a:latin typeface="Arial" pitchFamily="34" charset="0"/>
              <a:cs typeface="Arial" pitchFamily="34" charset="0"/>
            </a:endParaRPr>
          </a:p>
        </p:txBody>
      </p:sp>
    </p:spTree>
    <p:extLst>
      <p:ext uri="{BB962C8B-B14F-4D97-AF65-F5344CB8AC3E}">
        <p14:creationId xmlns:p14="http://schemas.microsoft.com/office/powerpoint/2010/main" val="2067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pPr algn="l"/>
            <a:r>
              <a:rPr lang="en-GB" sz="4400" dirty="0" smtClean="0">
                <a:solidFill>
                  <a:srgbClr val="FF00FF"/>
                </a:solidFill>
                <a:latin typeface="Accord Heavy SF" pitchFamily="34" charset="0"/>
              </a:rPr>
              <a:t>WHY FOCUS ON SMALL TOWNS</a:t>
            </a:r>
            <a:endParaRPr lang="en-GB" sz="4400" dirty="0">
              <a:solidFill>
                <a:srgbClr val="FF00FF"/>
              </a:solidFill>
              <a:latin typeface="Accord Heavy SF" pitchFamily="34" charset="0"/>
            </a:endParaRPr>
          </a:p>
        </p:txBody>
      </p:sp>
      <p:sp>
        <p:nvSpPr>
          <p:cNvPr id="3" name="Content Placeholder 2"/>
          <p:cNvSpPr>
            <a:spLocks noGrp="1"/>
          </p:cNvSpPr>
          <p:nvPr>
            <p:ph idx="1"/>
          </p:nvPr>
        </p:nvSpPr>
        <p:spPr/>
        <p:txBody>
          <a:bodyPr>
            <a:normAutofit lnSpcReduction="10000"/>
          </a:bodyPr>
          <a:lstStyle/>
          <a:p>
            <a:r>
              <a:rPr lang="en-GB" sz="2400" b="1" dirty="0" smtClean="0">
                <a:solidFill>
                  <a:srgbClr val="FFC000"/>
                </a:solidFill>
                <a:latin typeface="Arial" pitchFamily="34" charset="0"/>
                <a:cs typeface="Arial" pitchFamily="34" charset="0"/>
              </a:rPr>
              <a:t>Small towns are the backbone of the rural areas that surround them</a:t>
            </a:r>
          </a:p>
          <a:p>
            <a:pPr lvl="1"/>
            <a:r>
              <a:rPr lang="en-GB" sz="2000" b="1" dirty="0" smtClean="0">
                <a:latin typeface="Arial" pitchFamily="34" charset="0"/>
                <a:cs typeface="Arial" pitchFamily="34" charset="0"/>
              </a:rPr>
              <a:t>they are a hub of activity for these villages</a:t>
            </a:r>
          </a:p>
          <a:p>
            <a:pPr lvl="1"/>
            <a:r>
              <a:rPr lang="en-GB" sz="2000" b="1" dirty="0" smtClean="0">
                <a:latin typeface="Arial" pitchFamily="34" charset="0"/>
                <a:cs typeface="Arial" pitchFamily="34" charset="0"/>
              </a:rPr>
              <a:t>providing jobs, shops, many services</a:t>
            </a:r>
          </a:p>
          <a:p>
            <a:pPr lvl="1"/>
            <a:r>
              <a:rPr lang="en-GB" sz="2000" b="1" dirty="0" smtClean="0">
                <a:latin typeface="Arial" pitchFamily="34" charset="0"/>
                <a:cs typeface="Arial" pitchFamily="34" charset="0"/>
              </a:rPr>
              <a:t>often the hub of public transport</a:t>
            </a:r>
          </a:p>
          <a:p>
            <a:r>
              <a:rPr lang="en-GB" sz="2400" b="1" dirty="0" smtClean="0">
                <a:latin typeface="Arial" pitchFamily="34" charset="0"/>
                <a:cs typeface="Arial" pitchFamily="34" charset="0"/>
              </a:rPr>
              <a:t>They and their hinterlands work together</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Small towns are also in the hinterland of large towns and in turn major metropolises</a:t>
            </a:r>
          </a:p>
          <a:p>
            <a:r>
              <a:rPr lang="en-GB" sz="2400" b="1" dirty="0" smtClean="0">
                <a:solidFill>
                  <a:srgbClr val="00FFFF"/>
                </a:solidFill>
                <a:latin typeface="Arial" pitchFamily="34" charset="0"/>
                <a:cs typeface="Arial" pitchFamily="34" charset="0"/>
              </a:rPr>
              <a:t>They meet the new policy objective &amp; form an ideal link between urban and rural areas – the ‘jam’ in the sandwich</a:t>
            </a:r>
            <a:endParaRPr lang="en-GB" sz="2400" b="1" dirty="0">
              <a:solidFill>
                <a:srgbClr val="00FFFF"/>
              </a:solidFill>
              <a:latin typeface="Arial" pitchFamily="34" charset="0"/>
              <a:cs typeface="Arial" pitchFamily="34" charset="0"/>
            </a:endParaRPr>
          </a:p>
        </p:txBody>
      </p:sp>
    </p:spTree>
    <p:extLst>
      <p:ext uri="{BB962C8B-B14F-4D97-AF65-F5344CB8AC3E}">
        <p14:creationId xmlns:p14="http://schemas.microsoft.com/office/powerpoint/2010/main" val="22507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1378</TotalTime>
  <Words>2148</Words>
  <Application>Microsoft Office PowerPoint</Application>
  <PresentationFormat>On-screen Show (4:3)</PresentationFormat>
  <Paragraphs>261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EUROPEAN RURAL UNIVERSITY rural territories, innovation spaces and future for europe  The role that small towns can play  a pan-european view </vt:lpstr>
      <vt:lpstr>INTRODUCTION</vt:lpstr>
      <vt:lpstr>ECOVAST NGO </vt:lpstr>
      <vt:lpstr>EUROPEAN POLICY CONTEXT </vt:lpstr>
      <vt:lpstr>RURAL-URBAN PARTNERSHIPS</vt:lpstr>
      <vt:lpstr>RURAL-URBAN PARTNERSHIPS</vt:lpstr>
      <vt:lpstr>RURAL-URBAN PARTNERSHIPS</vt:lpstr>
      <vt:lpstr>WHAT IS A SMALL TOWN </vt:lpstr>
      <vt:lpstr>WHY FOCUS ON SMALL TOWNS</vt:lpstr>
      <vt:lpstr>CHALLENGES FOR SMALL TOWNS </vt:lpstr>
      <vt:lpstr>OPPORTUNITIES &amp; EXAMPLES </vt:lpstr>
      <vt:lpstr>STAKEHOLDERS</vt:lpstr>
      <vt:lpstr>USING NEW TECHNOLOGIES  </vt:lpstr>
      <vt:lpstr>DIRECT CONTRIBUTION TO ECONOMIES  </vt:lpstr>
      <vt:lpstr> MARKET FOR LOCAL PRODUCTS   </vt:lpstr>
      <vt:lpstr>PowerPoint Presentation</vt:lpstr>
      <vt:lpstr>PowerPoint Presentation</vt:lpstr>
      <vt:lpstr>PowerPoint Presentation</vt:lpstr>
      <vt:lpstr>REVITALIZING SMALL TOWN ROLE   </vt:lpstr>
      <vt:lpstr>SHARING SERVICES</vt:lpstr>
      <vt:lpstr>RENEWABLE ENERGY</vt:lpstr>
      <vt:lpstr>USING CULTURE &amp; HERITAGE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MAKING USE OF LANDSCAPE </vt:lpstr>
      <vt:lpstr>PowerPoint Presentation</vt:lpstr>
      <vt:lpstr>CONCLUSIONS </vt:lpstr>
      <vt:lpstr>CONCLUSIONS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SMALL TOWNS JELENTOSEGE KISVAROSOK L’IMPORTANCE  DES PETITES VILLES</dc:title>
  <dc:creator>User</dc:creator>
  <cp:lastModifiedBy>User</cp:lastModifiedBy>
  <cp:revision>163</cp:revision>
  <cp:lastPrinted>2013-11-01T15:41:35Z</cp:lastPrinted>
  <dcterms:created xsi:type="dcterms:W3CDTF">2013-09-05T12:17:17Z</dcterms:created>
  <dcterms:modified xsi:type="dcterms:W3CDTF">2013-11-01T15:53:41Z</dcterms:modified>
</cp:coreProperties>
</file>